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entation.xml" ContentType="application/vnd.openxmlformats-officedocument.presentationml.presentation.main+xml"/>
  <Override PartName="/ppt/notesSlides/notesSlide11.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3" r:id="rId3"/>
  </p:sldMasterIdLst>
  <p:notesMasterIdLst>
    <p:notesMasterId r:id="rId31"/>
  </p:notesMasterIdLst>
  <p:handoutMasterIdLst>
    <p:handoutMasterId r:id="rId32"/>
  </p:handoutMasterIdLst>
  <p:sldIdLst>
    <p:sldId id="490" r:id="rId4"/>
    <p:sldId id="416" r:id="rId5"/>
    <p:sldId id="446" r:id="rId6"/>
    <p:sldId id="489" r:id="rId7"/>
    <p:sldId id="581" r:id="rId8"/>
    <p:sldId id="544" r:id="rId9"/>
    <p:sldId id="545" r:id="rId10"/>
    <p:sldId id="549" r:id="rId11"/>
    <p:sldId id="483" r:id="rId12"/>
    <p:sldId id="550" r:id="rId13"/>
    <p:sldId id="488" r:id="rId14"/>
    <p:sldId id="551" r:id="rId15"/>
    <p:sldId id="546" r:id="rId16"/>
    <p:sldId id="554" r:id="rId17"/>
    <p:sldId id="451" r:id="rId18"/>
    <p:sldId id="484" r:id="rId19"/>
    <p:sldId id="579" r:id="rId20"/>
    <p:sldId id="580" r:id="rId21"/>
    <p:sldId id="447" r:id="rId22"/>
    <p:sldId id="573" r:id="rId23"/>
    <p:sldId id="574" r:id="rId24"/>
    <p:sldId id="575" r:id="rId25"/>
    <p:sldId id="576" r:id="rId26"/>
    <p:sldId id="565" r:id="rId27"/>
    <p:sldId id="566" r:id="rId28"/>
    <p:sldId id="475" r:id="rId29"/>
    <p:sldId id="477" r:id="rId30"/>
  </p:sldIdLst>
  <p:sldSz cx="9144000" cy="5143500" type="screen16x9"/>
  <p:notesSz cx="7023100" cy="9309100"/>
  <p:defaultTextStyle>
    <a:defPPr>
      <a:defRPr lang="en-US"/>
    </a:defPPr>
    <a:lvl1pPr algn="l" defTabSz="457200" rtl="0" fontAlgn="base">
      <a:spcBef>
        <a:spcPct val="0"/>
      </a:spcBef>
      <a:spcAft>
        <a:spcPct val="0"/>
      </a:spcAft>
      <a:defRPr kern="1200">
        <a:solidFill>
          <a:schemeClr val="tx1"/>
        </a:solidFill>
        <a:latin typeface="Calibri" pitchFamily="34" charset="0"/>
        <a:ea typeface="MS PGothic" pitchFamily="34" charset="-128"/>
        <a:cs typeface="Arial" pitchFamily="34" charset="0"/>
      </a:defRPr>
    </a:lvl1pPr>
    <a:lvl2pPr marL="457200" algn="l" defTabSz="457200" rtl="0" fontAlgn="base">
      <a:spcBef>
        <a:spcPct val="0"/>
      </a:spcBef>
      <a:spcAft>
        <a:spcPct val="0"/>
      </a:spcAft>
      <a:defRPr kern="1200">
        <a:solidFill>
          <a:schemeClr val="tx1"/>
        </a:solidFill>
        <a:latin typeface="Calibri" pitchFamily="34" charset="0"/>
        <a:ea typeface="MS PGothic" pitchFamily="34" charset="-128"/>
        <a:cs typeface="Arial" pitchFamily="34" charset="0"/>
      </a:defRPr>
    </a:lvl2pPr>
    <a:lvl3pPr marL="914400" algn="l" defTabSz="457200" rtl="0" fontAlgn="base">
      <a:spcBef>
        <a:spcPct val="0"/>
      </a:spcBef>
      <a:spcAft>
        <a:spcPct val="0"/>
      </a:spcAft>
      <a:defRPr kern="1200">
        <a:solidFill>
          <a:schemeClr val="tx1"/>
        </a:solidFill>
        <a:latin typeface="Calibri" pitchFamily="34" charset="0"/>
        <a:ea typeface="MS PGothic" pitchFamily="34" charset="-128"/>
        <a:cs typeface="Arial" pitchFamily="34" charset="0"/>
      </a:defRPr>
    </a:lvl3pPr>
    <a:lvl4pPr marL="1371600" algn="l" defTabSz="457200" rtl="0" fontAlgn="base">
      <a:spcBef>
        <a:spcPct val="0"/>
      </a:spcBef>
      <a:spcAft>
        <a:spcPct val="0"/>
      </a:spcAft>
      <a:defRPr kern="1200">
        <a:solidFill>
          <a:schemeClr val="tx1"/>
        </a:solidFill>
        <a:latin typeface="Calibri" pitchFamily="34" charset="0"/>
        <a:ea typeface="MS PGothic" pitchFamily="34" charset="-128"/>
        <a:cs typeface="Arial" pitchFamily="34" charset="0"/>
      </a:defRPr>
    </a:lvl4pPr>
    <a:lvl5pPr marL="1828800" algn="l" defTabSz="457200" rtl="0" fontAlgn="base">
      <a:spcBef>
        <a:spcPct val="0"/>
      </a:spcBef>
      <a:spcAft>
        <a:spcPct val="0"/>
      </a:spcAft>
      <a:defRPr kern="1200">
        <a:solidFill>
          <a:schemeClr val="tx1"/>
        </a:solidFill>
        <a:latin typeface="Calibri" pitchFamily="34" charset="0"/>
        <a:ea typeface="MS PGothic" pitchFamily="34" charset="-128"/>
        <a:cs typeface="Arial" pitchFamily="34" charset="0"/>
      </a:defRPr>
    </a:lvl5pPr>
    <a:lvl6pPr marL="2286000" algn="l" defTabSz="914400" rtl="0" eaLnBrk="1" latinLnBrk="0" hangingPunct="1">
      <a:defRPr kern="1200">
        <a:solidFill>
          <a:schemeClr val="tx1"/>
        </a:solidFill>
        <a:latin typeface="Calibri" pitchFamily="34" charset="0"/>
        <a:ea typeface="MS PGothic" pitchFamily="34" charset="-128"/>
        <a:cs typeface="Arial" pitchFamily="34" charset="0"/>
      </a:defRPr>
    </a:lvl6pPr>
    <a:lvl7pPr marL="2743200" algn="l" defTabSz="914400" rtl="0" eaLnBrk="1" latinLnBrk="0" hangingPunct="1">
      <a:defRPr kern="1200">
        <a:solidFill>
          <a:schemeClr val="tx1"/>
        </a:solidFill>
        <a:latin typeface="Calibri" pitchFamily="34" charset="0"/>
        <a:ea typeface="MS PGothic" pitchFamily="34" charset="-128"/>
        <a:cs typeface="Arial" pitchFamily="34" charset="0"/>
      </a:defRPr>
    </a:lvl7pPr>
    <a:lvl8pPr marL="3200400" algn="l" defTabSz="914400" rtl="0" eaLnBrk="1" latinLnBrk="0" hangingPunct="1">
      <a:defRPr kern="1200">
        <a:solidFill>
          <a:schemeClr val="tx1"/>
        </a:solidFill>
        <a:latin typeface="Calibri" pitchFamily="34" charset="0"/>
        <a:ea typeface="MS PGothic" pitchFamily="34" charset="-128"/>
        <a:cs typeface="Arial" pitchFamily="34" charset="0"/>
      </a:defRPr>
    </a:lvl8pPr>
    <a:lvl9pPr marL="3657600" algn="l" defTabSz="914400" rtl="0" eaLnBrk="1" latinLnBrk="0" hangingPunct="1">
      <a:defRPr kern="1200">
        <a:solidFill>
          <a:schemeClr val="tx1"/>
        </a:solidFill>
        <a:latin typeface="Calibri" pitchFamily="34" charset="0"/>
        <a:ea typeface="MS PGothic" pitchFamily="34" charset="-128"/>
        <a:cs typeface="Arial" pitchFamily="34" charset="0"/>
      </a:defRPr>
    </a:lvl9pPr>
  </p:defaultTextStyle>
  <p:extLst>
    <p:ext uri="{EFAFB233-063F-42B5-8137-9DF3F51BA10A}">
      <p15:sldGuideLst xmlns:p15="http://schemas.microsoft.com/office/powerpoint/2012/main">
        <p15:guide id="1" orient="horz" pos="1619">
          <p15:clr>
            <a:srgbClr val="A4A3A4"/>
          </p15:clr>
        </p15:guide>
        <p15:guide id="2" pos="2878">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Elliott" initials="ME" lastIdx="9" clrIdx="0">
    <p:extLst>
      <p:ext uri="{19B8F6BF-5375-455C-9EA6-DF929625EA0E}">
        <p15:presenceInfo xmlns:p15="http://schemas.microsoft.com/office/powerpoint/2012/main" userId="S-1-5-21-1484198131-1903828581-1031210941-8530" providerId="AD"/>
      </p:ext>
    </p:extLst>
  </p:cmAuthor>
  <p:cmAuthor id="2" name="Yu, Wenshan" initials="YW" lastIdx="1" clrIdx="1">
    <p:extLst>
      <p:ext uri="{19B8F6BF-5375-455C-9EA6-DF929625EA0E}">
        <p15:presenceInfo xmlns:p15="http://schemas.microsoft.com/office/powerpoint/2012/main" userId="S::yuwens@umich.edu::97cc3e1d-1dd0-4249-b796-54ebbc0c2c23" providerId="AD"/>
      </p:ext>
    </p:extLst>
  </p:cmAuthor>
  <p:cmAuthor id="3" name="Michael Elliott" initials="ME [2]" lastIdx="9" clrIdx="2">
    <p:extLst>
      <p:ext uri="{19B8F6BF-5375-455C-9EA6-DF929625EA0E}">
        <p15:presenceInfo xmlns:p15="http://schemas.microsoft.com/office/powerpoint/2012/main" userId="Michael Elliot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274C"/>
    <a:srgbClr val="FFCB05"/>
    <a:srgbClr val="0026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83" autoAdjust="0"/>
    <p:restoredTop sz="64984" autoAdjust="0"/>
  </p:normalViewPr>
  <p:slideViewPr>
    <p:cSldViewPr snapToGrid="0" snapToObjects="1">
      <p:cViewPr varScale="1">
        <p:scale>
          <a:sx n="91" d="100"/>
          <a:sy n="91" d="100"/>
        </p:scale>
        <p:origin x="2408" y="184"/>
      </p:cViewPr>
      <p:guideLst>
        <p:guide orient="horz" pos="1619"/>
        <p:guide pos="287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68" d="100"/>
          <a:sy n="68" d="100"/>
        </p:scale>
        <p:origin x="2237"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customXml" Target="../customXml/item2.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commentAuthors" Target="commentAuthors.xml"/><Relationship Id="rId38"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ea typeface="ＭＳ Ｐゴシック" panose="020B0600070205080204" pitchFamily="34" charset="-128"/>
                <a:cs typeface="+mn-cs"/>
              </a:defRPr>
            </a:lvl1pPr>
          </a:lstStyle>
          <a:p>
            <a:pPr>
              <a:defRPr/>
            </a:pPr>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smtClean="0">
                <a:ea typeface="ＭＳ Ｐゴシック" panose="020B0600070205080204" pitchFamily="34" charset="-128"/>
                <a:cs typeface="+mn-cs"/>
              </a:defRPr>
            </a:lvl1pPr>
          </a:lstStyle>
          <a:p>
            <a:pPr>
              <a:defRPr/>
            </a:pPr>
            <a:fld id="{2FAF56A9-B0F4-4A81-BB43-2E172133A774}" type="datetimeFigureOut">
              <a:rPr lang="en-US"/>
              <a:pPr>
                <a:defRPr/>
              </a:pPr>
              <a:t>8/4/24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ea typeface="ＭＳ Ｐゴシック" panose="020B0600070205080204" pitchFamily="34" charset="-128"/>
                <a:cs typeface="+mn-cs"/>
              </a:defRPr>
            </a:lvl1pPr>
          </a:lstStyle>
          <a:p>
            <a:pPr>
              <a:defRPr/>
            </a:pPr>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smtClean="0">
                <a:ea typeface="ＭＳ Ｐゴシック" panose="020B0600070205080204" pitchFamily="34" charset="-128"/>
                <a:cs typeface="+mn-cs"/>
              </a:defRPr>
            </a:lvl1pPr>
          </a:lstStyle>
          <a:p>
            <a:pPr>
              <a:defRPr/>
            </a:pPr>
            <a:fld id="{82458C76-0D50-4F0D-815A-99746EC8A11E}" type="slidenum">
              <a:rPr lang="en-US"/>
              <a:pPr>
                <a:defRPr/>
              </a:pPr>
              <a:t>‹#›</a:t>
            </a:fld>
            <a:endParaRPr lang="en-US"/>
          </a:p>
        </p:txBody>
      </p:sp>
    </p:spTree>
    <p:extLst>
      <p:ext uri="{BB962C8B-B14F-4D97-AF65-F5344CB8AC3E}">
        <p14:creationId xmlns:p14="http://schemas.microsoft.com/office/powerpoint/2010/main" val="2676734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ea typeface="ＭＳ Ｐゴシック" panose="020B0600070205080204" pitchFamily="34" charset="-128"/>
                <a:cs typeface="+mn-cs"/>
              </a:defRPr>
            </a:lvl1pPr>
          </a:lstStyle>
          <a:p>
            <a:pPr>
              <a:defRPr/>
            </a:pPr>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smtClean="0">
                <a:ea typeface="ＭＳ Ｐゴシック" panose="020B0600070205080204" pitchFamily="34" charset="-128"/>
                <a:cs typeface="+mn-cs"/>
              </a:defRPr>
            </a:lvl1pPr>
          </a:lstStyle>
          <a:p>
            <a:pPr>
              <a:defRPr/>
            </a:pPr>
            <a:fld id="{C6961EB0-7BF2-45D3-B63A-6EBF9B1F1932}" type="datetimeFigureOut">
              <a:rPr lang="en-US"/>
              <a:pPr>
                <a:defRPr/>
              </a:pPr>
              <a:t>8/4/24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pPr lvl="0"/>
            <a:endParaRPr lang="en-US" noProof="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ea typeface="ＭＳ Ｐゴシック" panose="020B0600070205080204" pitchFamily="34" charset="-128"/>
                <a:cs typeface="+mn-cs"/>
              </a:defRPr>
            </a:lvl1pPr>
          </a:lstStyle>
          <a:p>
            <a:pPr>
              <a:defRPr/>
            </a:pPr>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smtClean="0">
                <a:ea typeface="ＭＳ Ｐゴシック" panose="020B0600070205080204" pitchFamily="34" charset="-128"/>
                <a:cs typeface="+mn-cs"/>
              </a:defRPr>
            </a:lvl1pPr>
          </a:lstStyle>
          <a:p>
            <a:pPr>
              <a:defRPr/>
            </a:pPr>
            <a:fld id="{06707062-81E6-465B-A3F2-0EECD96791F9}" type="slidenum">
              <a:rPr lang="en-US"/>
              <a:pPr>
                <a:defRPr/>
              </a:pPr>
              <a:t>‹#›</a:t>
            </a:fld>
            <a:endParaRPr lang="en-US"/>
          </a:p>
        </p:txBody>
      </p:sp>
    </p:spTree>
    <p:extLst>
      <p:ext uri="{BB962C8B-B14F-4D97-AF65-F5344CB8AC3E}">
        <p14:creationId xmlns:p14="http://schemas.microsoft.com/office/powerpoint/2010/main" val="1439761490"/>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Hello</a:t>
            </a:r>
            <a:r>
              <a:rPr lang="en-US" baseline="0" dirty="0"/>
              <a:t> everyone, welcome to the presentation. Today I’m going to talk about using principal stratification to detect mode effects in a longitudinal setting</a:t>
            </a:r>
          </a:p>
          <a:p>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0F795BB-93B0-4267-876C-AE7E99B99F37}" type="slidenum">
              <a:rPr lang="en-US">
                <a:ea typeface="MS PGothic" pitchFamily="34" charset="-128"/>
              </a:rPr>
              <a:pPr/>
              <a:t>1</a:t>
            </a:fld>
            <a:endParaRPr lang="en-US">
              <a:ea typeface="MS PGothic" pitchFamily="34" charset="-128"/>
            </a:endParaRPr>
          </a:p>
        </p:txBody>
      </p:sp>
    </p:spTree>
    <p:extLst>
      <p:ext uri="{BB962C8B-B14F-4D97-AF65-F5344CB8AC3E}">
        <p14:creationId xmlns:p14="http://schemas.microsoft.com/office/powerpoint/2010/main" val="37841936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Helvetica" panose="020B0604020202020204" pitchFamily="34" charset="0"/>
                <a:cs typeface="Helvetica" panose="020B0604020202020204" pitchFamily="34" charset="0"/>
              </a:rPr>
              <a:t>On one hand, these findings about the web mode points to potential larger social desirability bias, which is contrary to the well-known finding that self-administered modes are usually associated with smaller social desirability bias</a:t>
            </a:r>
          </a:p>
          <a:p>
            <a:r>
              <a:rPr lang="en-US" sz="1200" dirty="0">
                <a:latin typeface="Helvetica" panose="020B0604020202020204" pitchFamily="34" charset="0"/>
                <a:cs typeface="Helvetica" panose="020B0604020202020204" pitchFamily="34" charset="0"/>
              </a:rPr>
              <a:t>On one hand, this </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10</a:t>
            </a:fld>
            <a:endParaRPr lang="en-US"/>
          </a:p>
        </p:txBody>
      </p:sp>
    </p:spTree>
    <p:extLst>
      <p:ext uri="{BB962C8B-B14F-4D97-AF65-F5344CB8AC3E}">
        <p14:creationId xmlns:p14="http://schemas.microsoft.com/office/powerpoint/2010/main" val="2493257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 mode effect estimates between F and T, we can also examine time effects in F and T</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11</a:t>
            </a:fld>
            <a:endParaRPr lang="en-US"/>
          </a:p>
        </p:txBody>
      </p:sp>
    </p:spTree>
    <p:extLst>
      <p:ext uri="{BB962C8B-B14F-4D97-AF65-F5344CB8AC3E}">
        <p14:creationId xmlns:p14="http://schemas.microsoft.com/office/powerpoint/2010/main" val="3099498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dirty="0">
                <a:latin typeface="Helvetica" panose="020B0604020202020204" pitchFamily="34" charset="0"/>
                <a:cs typeface="Helvetica" panose="020B0604020202020204" pitchFamily="34" charset="0"/>
              </a:rPr>
              <a:t>Significant time effects are only found in FTF for # of words and BMI, and in TEL for self-reported health</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12</a:t>
            </a:fld>
            <a:endParaRPr lang="en-US"/>
          </a:p>
        </p:txBody>
      </p:sp>
    </p:spTree>
    <p:extLst>
      <p:ext uri="{BB962C8B-B14F-4D97-AF65-F5344CB8AC3E}">
        <p14:creationId xmlns:p14="http://schemas.microsoft.com/office/powerpoint/2010/main" val="4284874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Cannot disentangle – like mentioned earlier.</a:t>
            </a:r>
          </a:p>
          <a:p>
            <a:r>
              <a:rPr lang="en-US" dirty="0"/>
              <a:t>Ideally, we want some randomized designs so that there are respondents randomly assigned to same mode across waves, if we want to differentiate the time effects and mode effects</a:t>
            </a:r>
          </a:p>
          <a:p>
            <a:endParaRPr lang="en-US" dirty="0"/>
          </a:p>
          <a:p>
            <a:r>
              <a:rPr lang="en-US" dirty="0"/>
              <a:t>However, we also want to admit that my imputation scheme can work in the HRS 2018 analysis because of the randomized design of the web mode. Both points highlight the importance of designs when making inferences.</a:t>
            </a:r>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13</a:t>
            </a:fld>
            <a:endParaRPr lang="en-US"/>
          </a:p>
        </p:txBody>
      </p:sp>
    </p:spTree>
    <p:extLst>
      <p:ext uri="{BB962C8B-B14F-4D97-AF65-F5344CB8AC3E}">
        <p14:creationId xmlns:p14="http://schemas.microsoft.com/office/powerpoint/2010/main" val="42201888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dirty="0">
                <a:effectLst/>
                <a:latin typeface="Söhne"/>
              </a:rPr>
              <a:t>We consider four outcome variables: 1) the number of words recalled, a proxy measure for cognitive function, 2) depression status based on scores in the CESD scale, 3) BMI index, and 4) self-reported health.</a:t>
            </a:r>
          </a:p>
          <a:p>
            <a:pPr algn="l"/>
            <a:endParaRPr lang="en-US" b="0" i="0" u="none" strike="noStrike" dirty="0">
              <a:effectLst/>
              <a:latin typeface="Söhne"/>
            </a:endParaRPr>
          </a:p>
          <a:p>
            <a:pPr algn="l"/>
            <a:r>
              <a:rPr lang="en-US" b="0" i="0" u="none" strike="noStrike" dirty="0">
                <a:effectLst/>
                <a:latin typeface="Söhne"/>
              </a:rPr>
              <a:t>Three analyses are conducted:</a:t>
            </a:r>
          </a:p>
          <a:p>
            <a:pPr marL="228600" indent="-228600" algn="l">
              <a:buAutoNum type="arabicParenR"/>
            </a:pPr>
            <a:r>
              <a:rPr lang="en-US" b="0" i="0" u="none" strike="noStrike" dirty="0">
                <a:effectLst/>
                <a:latin typeface="Söhne"/>
              </a:rPr>
              <a:t>We considered 2016 cross-sectional analysis, using Rs eligible for TEL and FTF modes.</a:t>
            </a:r>
          </a:p>
          <a:p>
            <a:pPr marL="228600" indent="-228600" algn="l">
              <a:buAutoNum type="arabicParenR"/>
            </a:pPr>
            <a:r>
              <a:rPr lang="en-US" b="0" i="0" u="none" strike="noStrike" dirty="0">
                <a:effectLst/>
                <a:latin typeface="Söhne"/>
              </a:rPr>
              <a:t>…</a:t>
            </a:r>
          </a:p>
          <a:p>
            <a:pPr marL="228600" indent="-228600" algn="l">
              <a:buAutoNum type="arabicParenR"/>
            </a:pPr>
            <a:r>
              <a:rPr lang="en-US" b="0" i="0" u="none" strike="noStrike" dirty="0">
                <a:effectLst/>
                <a:latin typeface="Söhne"/>
              </a:rPr>
              <a:t>We</a:t>
            </a:r>
          </a:p>
          <a:p>
            <a:pPr marL="228600" indent="-228600" algn="l">
              <a:buAutoNum type="arabicParenR"/>
            </a:pPr>
            <a:endParaRPr lang="en-US" b="0" i="0" u="none" strike="noStrike" dirty="0">
              <a:effectLst/>
              <a:latin typeface="Söhne"/>
            </a:endParaRPr>
          </a:p>
          <a:p>
            <a:pPr marL="228600" indent="-228600" algn="l">
              <a:buAutoNum type="arabicParenR"/>
            </a:pPr>
            <a:endParaRPr lang="en-US" b="0" i="0" u="none" strike="noStrike" dirty="0">
              <a:effectLst/>
              <a:latin typeface="Söhne"/>
            </a:endParaRPr>
          </a:p>
          <a:p>
            <a:pPr marL="0" indent="0" algn="l">
              <a:buNone/>
            </a:pPr>
            <a:r>
              <a:rPr lang="en-US" b="0" i="0" u="none" strike="noStrike" dirty="0">
                <a:effectLst/>
                <a:latin typeface="Söhne"/>
              </a:rPr>
              <a:t>We use the same set of covariates to predict the response propensity and the outcomes…</a:t>
            </a:r>
          </a:p>
          <a:p>
            <a:pPr marL="228600" indent="-228600" algn="l">
              <a:buAutoNum type="arabicParenR"/>
            </a:pPr>
            <a:endParaRPr lang="en-US" b="0" i="0" u="none" strike="noStrike" dirty="0">
              <a:effectLst/>
              <a:latin typeface="Söhne"/>
            </a:endParaRP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15</a:t>
            </a:fld>
            <a:endParaRPr lang="en-US"/>
          </a:p>
        </p:txBody>
      </p:sp>
    </p:spTree>
    <p:extLst>
      <p:ext uri="{BB962C8B-B14F-4D97-AF65-F5344CB8AC3E}">
        <p14:creationId xmlns:p14="http://schemas.microsoft.com/office/powerpoint/2010/main" val="977452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Stratum-specific estimates.</a:t>
            </a:r>
          </a:p>
          <a:p>
            <a:endParaRPr lang="en-US" dirty="0"/>
          </a:p>
          <a:p>
            <a:pPr marL="228600" indent="-228600">
              <a:buAutoNum type="arabicPeriod"/>
            </a:pPr>
            <a:r>
              <a:rPr lang="en-US" dirty="0"/>
              <a:t>Most sample are in the first stratum</a:t>
            </a:r>
          </a:p>
          <a:p>
            <a:pPr marL="228600" indent="-228600">
              <a:buAutoNum type="arabicPeriod"/>
            </a:pPr>
            <a:r>
              <a:rPr lang="en-US" dirty="0"/>
              <a:t>Estimates in different columns are the mode measurement effects</a:t>
            </a:r>
          </a:p>
          <a:p>
            <a:pPr marL="228600" indent="-228600">
              <a:buAutoNum type="arabicPeriod"/>
            </a:pPr>
            <a:r>
              <a:rPr lang="en-US" dirty="0"/>
              <a:t>Estimates in different rows are the mode selection effects</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16</a:t>
            </a:fld>
            <a:endParaRPr lang="en-US"/>
          </a:p>
        </p:txBody>
      </p:sp>
    </p:spTree>
    <p:extLst>
      <p:ext uri="{BB962C8B-B14F-4D97-AF65-F5344CB8AC3E}">
        <p14:creationId xmlns:p14="http://schemas.microsoft.com/office/powerpoint/2010/main" val="3031825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Cannot disentangle – like mentioned earlier.</a:t>
            </a:r>
          </a:p>
          <a:p>
            <a:r>
              <a:rPr lang="en-US" dirty="0"/>
              <a:t>Ideally, we want some randomized designs so that there are respondents randomly assigned to same mode across waves, if we want to differentiate the time effects and mode effects</a:t>
            </a:r>
          </a:p>
          <a:p>
            <a:endParaRPr lang="en-US" dirty="0"/>
          </a:p>
          <a:p>
            <a:r>
              <a:rPr lang="en-US" dirty="0"/>
              <a:t>However, we also want to admit that my imputation scheme can work in the HRS 2018 analysis because of the randomized design of the web mode. Both points highlight the importance of designs when making inferences.</a:t>
            </a:r>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17</a:t>
            </a:fld>
            <a:endParaRPr lang="en-US"/>
          </a:p>
        </p:txBody>
      </p:sp>
    </p:spTree>
    <p:extLst>
      <p:ext uri="{BB962C8B-B14F-4D97-AF65-F5344CB8AC3E}">
        <p14:creationId xmlns:p14="http://schemas.microsoft.com/office/powerpoint/2010/main" val="16294547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Cannot disentangle – like mentioned earlier.</a:t>
            </a:r>
          </a:p>
          <a:p>
            <a:r>
              <a:rPr lang="en-US" dirty="0"/>
              <a:t>Ideally, we want some randomized designs so that there are respondents randomly assigned to same mode across waves, if we want to differentiate the time effects and mode effects</a:t>
            </a:r>
          </a:p>
          <a:p>
            <a:endParaRPr lang="en-US" dirty="0"/>
          </a:p>
          <a:p>
            <a:r>
              <a:rPr lang="en-US" dirty="0"/>
              <a:t>However, we also want to admit that my imputation scheme can work in the HRS 2018 analysis because of the randomized design of the web mode. Both points highlight the importance of designs when making inferences.</a:t>
            </a:r>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18</a:t>
            </a:fld>
            <a:endParaRPr lang="en-US"/>
          </a:p>
        </p:txBody>
      </p:sp>
    </p:spTree>
    <p:extLst>
      <p:ext uri="{BB962C8B-B14F-4D97-AF65-F5344CB8AC3E}">
        <p14:creationId xmlns:p14="http://schemas.microsoft.com/office/powerpoint/2010/main" val="2054241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What are missing and what are to be imputed</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What are the assumptions</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19</a:t>
            </a:fld>
            <a:endParaRPr lang="en-US"/>
          </a:p>
        </p:txBody>
      </p:sp>
    </p:spTree>
    <p:extLst>
      <p:ext uri="{BB962C8B-B14F-4D97-AF65-F5344CB8AC3E}">
        <p14:creationId xmlns:p14="http://schemas.microsoft.com/office/powerpoint/2010/main" val="2269311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Extensions of the current dissertation</a:t>
            </a:r>
          </a:p>
          <a:p>
            <a:r>
              <a:rPr lang="en-US" dirty="0"/>
              <a:t>Including the new changes</a:t>
            </a:r>
          </a:p>
          <a:p>
            <a:r>
              <a:rPr lang="en-US" dirty="0"/>
              <a:t>Administrative data</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20</a:t>
            </a:fld>
            <a:endParaRPr lang="en-US"/>
          </a:p>
        </p:txBody>
      </p:sp>
    </p:spTree>
    <p:extLst>
      <p:ext uri="{BB962C8B-B14F-4D97-AF65-F5344CB8AC3E}">
        <p14:creationId xmlns:p14="http://schemas.microsoft.com/office/powerpoint/2010/main" val="667937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primary focus of longitudinal studies is to measure changes. To achieve this aim, we need to assume that measurement error remains constant across waves. However, by using different mixed-mode designs across waves, we may violate the assumption, which brings challenges to making longitudinal inferences.</a:t>
            </a:r>
          </a:p>
          <a:p>
            <a:endParaRPr lang="en-US" dirty="0"/>
          </a:p>
          <a:p>
            <a:r>
              <a:rPr lang="en-US" dirty="0"/>
              <a:t>On the other hand, accounting for this design difference in longitudinal studies can be challenging. Because each mode also has different representation properties, meaning that we may be dealing with different people in different waves, which is often considered as mode selection effects. How to isolate the mode measurement effects from the mode selection effects is the critical challenge here.</a:t>
            </a:r>
          </a:p>
          <a:p>
            <a:endParaRPr lang="en-US" dirty="0"/>
          </a:p>
          <a:p>
            <a:r>
              <a:rPr lang="en-US" dirty="0"/>
              <a:t>In this study, we use potential outcome framework and principal stratification to address the challenge. Principal stratification is commonly used to adjust for post-treatment covariate in causal inference. Here we view mode of data collection as a treatment and consider whether responding to a mode is the post-treatment covariate to be adjusted for. This way, we can create strata based on whether Rs can participate via the mode and make apple-to-apple comparisons to control for any selection effects.</a:t>
            </a:r>
          </a:p>
          <a:p>
            <a:r>
              <a:rPr lang="en-US" dirty="0"/>
              <a:t> </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2</a:t>
            </a:fld>
            <a:endParaRPr lang="en-US"/>
          </a:p>
        </p:txBody>
      </p:sp>
    </p:spTree>
    <p:extLst>
      <p:ext uri="{BB962C8B-B14F-4D97-AF65-F5344CB8AC3E}">
        <p14:creationId xmlns:p14="http://schemas.microsoft.com/office/powerpoint/2010/main" val="30029346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to impute:</a:t>
            </a:r>
          </a:p>
          <a:p>
            <a:pPr marL="228600" indent="-228600">
              <a:buAutoNum type="arabicPeriod"/>
            </a:pPr>
            <a:r>
              <a:rPr lang="en-US" dirty="0"/>
              <a:t>Impute the response indicators</a:t>
            </a:r>
          </a:p>
          <a:p>
            <a:pPr marL="228600" indent="-228600">
              <a:buAutoNum type="arabicPeriod"/>
            </a:pPr>
            <a:r>
              <a:rPr lang="en-US" dirty="0"/>
              <a:t>Impute the potential outcomes</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24</a:t>
            </a:fld>
            <a:endParaRPr lang="en-US"/>
          </a:p>
        </p:txBody>
      </p:sp>
    </p:spTree>
    <p:extLst>
      <p:ext uri="{BB962C8B-B14F-4D97-AF65-F5344CB8AC3E}">
        <p14:creationId xmlns:p14="http://schemas.microsoft.com/office/powerpoint/2010/main" val="42853529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outcome imputation, we consider 7 mutually exclusive strata. People who can respond to all three modes, all three outcomes would be imputed</a:t>
            </a:r>
          </a:p>
          <a:p>
            <a:r>
              <a:rPr lang="en-US" dirty="0"/>
              <a:t>For people who can only respond to one mode or two modes, potential outcomes for those modes would be imputed. In different strata, data used to estimate the multivariate relationship is different, beta coefficients are also different.</a:t>
            </a:r>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25</a:t>
            </a:fld>
            <a:endParaRPr lang="en-US"/>
          </a:p>
        </p:txBody>
      </p:sp>
    </p:spTree>
    <p:extLst>
      <p:ext uri="{BB962C8B-B14F-4D97-AF65-F5344CB8AC3E}">
        <p14:creationId xmlns:p14="http://schemas.microsoft.com/office/powerpoint/2010/main" val="29204338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 on F and T mode differences across waves</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26</a:t>
            </a:fld>
            <a:endParaRPr lang="en-US"/>
          </a:p>
        </p:txBody>
      </p:sp>
    </p:spTree>
    <p:extLst>
      <p:ext uri="{BB962C8B-B14F-4D97-AF65-F5344CB8AC3E}">
        <p14:creationId xmlns:p14="http://schemas.microsoft.com/office/powerpoint/2010/main" val="38659167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principal strata considered in the longitudinal studies</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27</a:t>
            </a:fld>
            <a:endParaRPr lang="en-US"/>
          </a:p>
        </p:txBody>
      </p:sp>
    </p:spTree>
    <p:extLst>
      <p:ext uri="{BB962C8B-B14F-4D97-AF65-F5344CB8AC3E}">
        <p14:creationId xmlns:p14="http://schemas.microsoft.com/office/powerpoint/2010/main" val="1994770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study considers Health and Retirement Study as the context. I am sure many of the audience knows about HRS, it is a longitudinal panel collecting information from aging population in the United States. HRS typically rotates between FTF and TEL across waves, so that individuals who were assigned to TEL in 2016 should be assigned to FTF in 2018. There are exceptions to this rule, for example, people who are in households who aged 80 years and above are note rotating between the two modes and are excluded from the analysis. Back to the design, in 2018, HRS introduced a sequential mixed-mode design, so that 2/3 of the people should be assigned to TEL and eligible for WEB are first approached with WEB and the nonrespondents are contacted with TEL, and there is also the control group who is only contacted using TEL.</a:t>
            </a:r>
          </a:p>
          <a:p>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dirty="0">
                <a:latin typeface="HelveticaNeue Condensed"/>
              </a:rPr>
              <a:t>The same sets of covariates are used to predict the response propensity and the outcomes</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3</a:t>
            </a:fld>
            <a:endParaRPr lang="en-US"/>
          </a:p>
        </p:txBody>
      </p:sp>
    </p:spTree>
    <p:extLst>
      <p:ext uri="{BB962C8B-B14F-4D97-AF65-F5344CB8AC3E}">
        <p14:creationId xmlns:p14="http://schemas.microsoft.com/office/powerpoint/2010/main" val="278384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later slides, I am going to introduce some notations here:</a:t>
            </a:r>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4</a:t>
            </a:fld>
            <a:endParaRPr lang="en-US"/>
          </a:p>
        </p:txBody>
      </p:sp>
    </p:spTree>
    <p:extLst>
      <p:ext uri="{BB962C8B-B14F-4D97-AF65-F5344CB8AC3E}">
        <p14:creationId xmlns:p14="http://schemas.microsoft.com/office/powerpoint/2010/main" val="801871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dirty="0">
                <a:effectLst/>
                <a:latin typeface="Söhne"/>
              </a:rPr>
              <a:t>We consider four outcome variables: 1) the number of words recalled, a proxy measure for cognitive function, 2) depression status based on scores in the CESD scale, 3) BMI index, and 4) self-reported health.</a:t>
            </a:r>
          </a:p>
          <a:p>
            <a:pPr algn="l"/>
            <a:endParaRPr lang="en-US" b="0" i="0" u="none" strike="noStrike" dirty="0">
              <a:effectLst/>
              <a:latin typeface="Söhne"/>
            </a:endParaRPr>
          </a:p>
          <a:p>
            <a:pPr algn="l"/>
            <a:r>
              <a:rPr lang="en-US" b="0" i="0" u="none" strike="noStrike" dirty="0">
                <a:effectLst/>
                <a:latin typeface="Söhne"/>
              </a:rPr>
              <a:t>Three analyses are conducted:</a:t>
            </a:r>
          </a:p>
          <a:p>
            <a:pPr marL="228600" indent="-228600" algn="l">
              <a:buAutoNum type="arabicParenR"/>
            </a:pPr>
            <a:r>
              <a:rPr lang="en-US" b="0" i="0" u="none" strike="noStrike" dirty="0">
                <a:effectLst/>
                <a:latin typeface="Söhne"/>
              </a:rPr>
              <a:t>We considered 2016 cross-sectional analysis, using Rs eligible for TEL and FTF modes.</a:t>
            </a:r>
          </a:p>
          <a:p>
            <a:pPr marL="228600" indent="-228600" algn="l">
              <a:buAutoNum type="arabicParenR"/>
            </a:pPr>
            <a:r>
              <a:rPr lang="en-US" b="0" i="0" u="none" strike="noStrike" dirty="0">
                <a:effectLst/>
                <a:latin typeface="Söhne"/>
              </a:rPr>
              <a:t>…</a:t>
            </a:r>
          </a:p>
          <a:p>
            <a:pPr marL="228600" indent="-228600" algn="l">
              <a:buAutoNum type="arabicParenR"/>
            </a:pPr>
            <a:r>
              <a:rPr lang="en-US" b="0" i="0" u="none" strike="noStrike" dirty="0">
                <a:effectLst/>
                <a:latin typeface="Söhne"/>
              </a:rPr>
              <a:t>We</a:t>
            </a:r>
          </a:p>
          <a:p>
            <a:pPr marL="228600" indent="-228600" algn="l">
              <a:buAutoNum type="arabicParenR"/>
            </a:pPr>
            <a:endParaRPr lang="en-US" b="0" i="0" u="none" strike="noStrike" dirty="0">
              <a:effectLst/>
              <a:latin typeface="Söhne"/>
            </a:endParaRPr>
          </a:p>
          <a:p>
            <a:pPr marL="228600" indent="-228600" algn="l">
              <a:buAutoNum type="arabicParenR"/>
            </a:pPr>
            <a:endParaRPr lang="en-US" b="0" i="0" u="none" strike="noStrike" dirty="0">
              <a:effectLst/>
              <a:latin typeface="Söhne"/>
            </a:endParaRPr>
          </a:p>
          <a:p>
            <a:pPr marL="0" indent="0" algn="l">
              <a:buNone/>
            </a:pPr>
            <a:r>
              <a:rPr lang="en-US" b="0" i="0" u="none" strike="noStrike" dirty="0">
                <a:effectLst/>
                <a:latin typeface="Söhne"/>
              </a:rPr>
              <a:t>We use the same set of covariates to predict the response propensity and the outcomes…</a:t>
            </a:r>
          </a:p>
          <a:p>
            <a:pPr marL="228600" indent="-228600" algn="l">
              <a:buAutoNum type="arabicParenR"/>
            </a:pPr>
            <a:endParaRPr lang="en-US" b="0" i="0" u="none" strike="noStrike" dirty="0">
              <a:effectLst/>
              <a:latin typeface="Söhne"/>
            </a:endParaRP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5</a:t>
            </a:fld>
            <a:endParaRPr lang="en-US"/>
          </a:p>
        </p:txBody>
      </p:sp>
    </p:spTree>
    <p:extLst>
      <p:ext uri="{BB962C8B-B14F-4D97-AF65-F5344CB8AC3E}">
        <p14:creationId xmlns:p14="http://schemas.microsoft.com/office/powerpoint/2010/main" val="3028321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Now, for 2016 analysis, we consider the following imputation strategy:</a:t>
                </a:r>
              </a:p>
              <a:p>
                <a:endParaRPr lang="en-US" dirty="0"/>
              </a:p>
              <a:p>
                <a:r>
                  <a:rPr lang="en-US" dirty="0"/>
                  <a:t>For each outcome variable, we jointly impute missing </a:t>
                </a:r>
                <a14:m>
                  <m:oMath xmlns:m="http://schemas.openxmlformats.org/officeDocument/2006/math">
                    <m:sSubSup>
                      <m:sSubSupPr>
                        <m:ctrlPr>
                          <a:rPr lang="en-US" sz="1200" i="1" smtClean="0">
                            <a:latin typeface="Cambria Math" panose="02040503050406030204" pitchFamily="18" charset="0"/>
                          </a:rPr>
                        </m:ctrlPr>
                      </m:sSubSupPr>
                      <m:e>
                        <m:r>
                          <a:rPr lang="en-US" sz="1200" i="1">
                            <a:latin typeface="Cambria Math" panose="02040503050406030204" pitchFamily="18" charset="0"/>
                          </a:rPr>
                          <m:t>𝑅</m:t>
                        </m:r>
                      </m:e>
                      <m:sub>
                        <m:r>
                          <a:rPr lang="en-US" sz="1200" i="1">
                            <a:latin typeface="Cambria Math" panose="02040503050406030204" pitchFamily="18" charset="0"/>
                          </a:rPr>
                          <m:t>1</m:t>
                        </m:r>
                      </m:sub>
                      <m:sup>
                        <m:r>
                          <a:rPr lang="en-US" sz="1200" i="1">
                            <a:latin typeface="Cambria Math" panose="02040503050406030204" pitchFamily="18" charset="0"/>
                          </a:rPr>
                          <m:t>𝑡</m:t>
                        </m:r>
                      </m:sup>
                    </m:sSubSup>
                    <m:r>
                      <a:rPr lang="en-US" sz="1200" i="1">
                        <a:latin typeface="Cambria Math" panose="02040503050406030204" pitchFamily="18" charset="0"/>
                      </a:rPr>
                      <m:t>,</m:t>
                    </m:r>
                    <m:sSubSup>
                      <m:sSubSupPr>
                        <m:ctrlPr>
                          <a:rPr lang="en-US" sz="1200" i="1">
                            <a:latin typeface="Cambria Math" panose="02040503050406030204" pitchFamily="18" charset="0"/>
                          </a:rPr>
                        </m:ctrlPr>
                      </m:sSubSupPr>
                      <m:e>
                        <m:r>
                          <a:rPr lang="en-US" sz="1200" i="1">
                            <a:latin typeface="Cambria Math" panose="02040503050406030204" pitchFamily="18" charset="0"/>
                          </a:rPr>
                          <m:t>𝑅</m:t>
                        </m:r>
                      </m:e>
                      <m:sub>
                        <m:r>
                          <a:rPr lang="en-US" sz="1200" i="1">
                            <a:latin typeface="Cambria Math" panose="02040503050406030204" pitchFamily="18" charset="0"/>
                          </a:rPr>
                          <m:t>1</m:t>
                        </m:r>
                      </m:sub>
                      <m:sup>
                        <m:r>
                          <a:rPr lang="en-US" sz="1200" i="1">
                            <a:latin typeface="Cambria Math" panose="02040503050406030204" pitchFamily="18" charset="0"/>
                          </a:rPr>
                          <m:t>𝑓</m:t>
                        </m:r>
                      </m:sup>
                    </m:sSubSup>
                    <m:r>
                      <a:rPr lang="en-US" sz="1200" i="1">
                        <a:latin typeface="Cambria Math" panose="02040503050406030204" pitchFamily="18" charset="0"/>
                      </a:rPr>
                      <m:t>,</m:t>
                    </m:r>
                    <m:sSubSup>
                      <m:sSubSupPr>
                        <m:ctrlPr>
                          <a:rPr lang="en-US" sz="1200" i="1">
                            <a:latin typeface="Cambria Math" panose="02040503050406030204" pitchFamily="18" charset="0"/>
                          </a:rPr>
                        </m:ctrlPr>
                      </m:sSubSupPr>
                      <m:e>
                        <m:r>
                          <a:rPr lang="en-US" sz="1200" i="1">
                            <a:latin typeface="Cambria Math" panose="02040503050406030204" pitchFamily="18" charset="0"/>
                          </a:rPr>
                          <m:t>𝑌</m:t>
                        </m:r>
                      </m:e>
                      <m:sub>
                        <m:r>
                          <a:rPr lang="en-US" sz="1200" i="1">
                            <a:latin typeface="Cambria Math" panose="02040503050406030204" pitchFamily="18" charset="0"/>
                          </a:rPr>
                          <m:t>1</m:t>
                        </m:r>
                      </m:sub>
                      <m:sup>
                        <m:r>
                          <a:rPr lang="en-US" sz="1200" i="1">
                            <a:latin typeface="Cambria Math" panose="02040503050406030204" pitchFamily="18" charset="0"/>
                          </a:rPr>
                          <m:t>𝑡</m:t>
                        </m:r>
                      </m:sup>
                    </m:sSubSup>
                    <m:r>
                      <a:rPr lang="en-US" sz="1200" i="1">
                        <a:latin typeface="Cambria Math" panose="02040503050406030204" pitchFamily="18" charset="0"/>
                      </a:rPr>
                      <m:t>,</m:t>
                    </m:r>
                    <m:sSubSup>
                      <m:sSubSupPr>
                        <m:ctrlPr>
                          <a:rPr lang="en-US" sz="1200" i="1">
                            <a:latin typeface="Cambria Math" panose="02040503050406030204" pitchFamily="18" charset="0"/>
                          </a:rPr>
                        </m:ctrlPr>
                      </m:sSubSupPr>
                      <m:e>
                        <m:r>
                          <a:rPr lang="en-US" sz="1200" i="1">
                            <a:latin typeface="Cambria Math" panose="02040503050406030204" pitchFamily="18" charset="0"/>
                          </a:rPr>
                          <m:t>𝑌</m:t>
                        </m:r>
                      </m:e>
                      <m:sub>
                        <m:r>
                          <a:rPr lang="en-US" sz="1200" i="1">
                            <a:latin typeface="Cambria Math" panose="02040503050406030204" pitchFamily="18" charset="0"/>
                          </a:rPr>
                          <m:t>1</m:t>
                        </m:r>
                      </m:sub>
                      <m:sup>
                        <m:r>
                          <a:rPr lang="en-US" sz="1200" i="1">
                            <a:latin typeface="Cambria Math" panose="02040503050406030204" pitchFamily="18" charset="0"/>
                          </a:rPr>
                          <m:t>𝑓</m:t>
                        </m:r>
                      </m:sup>
                    </m:sSubSup>
                  </m:oMath>
                </a14:m>
                <a:r>
                  <a:rPr lang="en-US" dirty="0"/>
                  <a:t>. We</a:t>
                </a:r>
                <a:r>
                  <a:rPr lang="en-US" baseline="0" dirty="0"/>
                  <a:t> assume</a:t>
                </a:r>
                <a:r>
                  <a:rPr lang="en-US" dirty="0"/>
                  <a:t> independence</a:t>
                </a:r>
                <a:r>
                  <a:rPr lang="en-US" baseline="0" dirty="0"/>
                  <a:t> between </a:t>
                </a:r>
                <a14:m>
                  <m:oMath xmlns:m="http://schemas.openxmlformats.org/officeDocument/2006/math">
                    <m:sSubSup>
                      <m:sSubSupPr>
                        <m:ctrlPr>
                          <a:rPr lang="en-US" sz="1200" i="1" smtClean="0">
                            <a:latin typeface="Cambria Math" panose="02040503050406030204" pitchFamily="18" charset="0"/>
                          </a:rPr>
                        </m:ctrlPr>
                      </m:sSubSupPr>
                      <m:e>
                        <m:r>
                          <a:rPr lang="en-US" sz="1200" i="1">
                            <a:latin typeface="Cambria Math" panose="02040503050406030204" pitchFamily="18" charset="0"/>
                          </a:rPr>
                          <m:t>𝑅</m:t>
                        </m:r>
                      </m:e>
                      <m:sub>
                        <m:r>
                          <a:rPr lang="en-US" sz="1200" i="1">
                            <a:latin typeface="Cambria Math" panose="02040503050406030204" pitchFamily="18" charset="0"/>
                          </a:rPr>
                          <m:t>1</m:t>
                        </m:r>
                      </m:sub>
                      <m:sup>
                        <m:r>
                          <a:rPr lang="en-US" sz="1200" i="1">
                            <a:latin typeface="Cambria Math" panose="02040503050406030204" pitchFamily="18" charset="0"/>
                          </a:rPr>
                          <m:t>𝑡</m:t>
                        </m:r>
                      </m:sup>
                    </m:sSubSup>
                  </m:oMath>
                </a14:m>
                <a:r>
                  <a:rPr lang="en-US" sz="12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200" i="1">
                            <a:latin typeface="Cambria Math" panose="02040503050406030204" pitchFamily="18" charset="0"/>
                          </a:rPr>
                        </m:ctrlPr>
                      </m:sSubSupPr>
                      <m:e>
                        <m:r>
                          <a:rPr lang="en-US" sz="1200" i="1">
                            <a:latin typeface="Cambria Math" panose="02040503050406030204" pitchFamily="18" charset="0"/>
                          </a:rPr>
                          <m:t>𝑅</m:t>
                        </m:r>
                      </m:e>
                      <m:sub>
                        <m:r>
                          <a:rPr lang="en-US" sz="1200" i="1">
                            <a:latin typeface="Cambria Math" panose="02040503050406030204" pitchFamily="18" charset="0"/>
                          </a:rPr>
                          <m:t>1</m:t>
                        </m:r>
                      </m:sub>
                      <m:sup>
                        <m:r>
                          <a:rPr lang="en-US" sz="1200" i="1">
                            <a:latin typeface="Cambria Math" panose="02040503050406030204" pitchFamily="18" charset="0"/>
                          </a:rPr>
                          <m:t>𝑓</m:t>
                        </m:r>
                      </m:sup>
                    </m:sSubSup>
                  </m:oMath>
                </a14:m>
                <a:r>
                  <a:rPr lang="en-US" sz="1200" i="1" dirty="0">
                    <a:latin typeface="Cambria Math" panose="02040503050406030204" pitchFamily="18" charset="0"/>
                  </a:rPr>
                  <a:t>, </a:t>
                </a:r>
                <a14:m>
                  <m:oMath xmlns:m="http://schemas.openxmlformats.org/officeDocument/2006/math">
                    <m:sSubSup>
                      <m:sSubSupPr>
                        <m:ctrlPr>
                          <a:rPr lang="en-US" sz="1200" i="1">
                            <a:latin typeface="Cambria Math" panose="02040503050406030204" pitchFamily="18" charset="0"/>
                          </a:rPr>
                        </m:ctrlPr>
                      </m:sSubSupPr>
                      <m:e>
                        <m:r>
                          <a:rPr lang="en-US" sz="1200" i="1">
                            <a:latin typeface="Cambria Math" panose="02040503050406030204" pitchFamily="18" charset="0"/>
                          </a:rPr>
                          <m:t>𝑌</m:t>
                        </m:r>
                      </m:e>
                      <m:sub>
                        <m:r>
                          <a:rPr lang="en-US" sz="1200" i="1">
                            <a:latin typeface="Cambria Math" panose="02040503050406030204" pitchFamily="18" charset="0"/>
                          </a:rPr>
                          <m:t>1</m:t>
                        </m:r>
                      </m:sub>
                      <m:sup>
                        <m:r>
                          <a:rPr lang="en-US" sz="1200" i="1">
                            <a:latin typeface="Cambria Math" panose="02040503050406030204" pitchFamily="18" charset="0"/>
                          </a:rPr>
                          <m:t>𝑡</m:t>
                        </m:r>
                      </m:sup>
                    </m:sSubSup>
                  </m:oMath>
                </a14:m>
                <a:r>
                  <a:rPr lang="en-US" sz="1200" i="1" dirty="0">
                    <a:latin typeface="Cambria Math" panose="02040503050406030204" pitchFamily="18" charset="0"/>
                  </a:rPr>
                  <a:t> </a:t>
                </a:r>
                <a:r>
                  <a:rPr lang="en-US" sz="1200" dirty="0">
                    <a:latin typeface="Cambria Math" panose="02040503050406030204" pitchFamily="18" charset="0"/>
                  </a:rPr>
                  <a:t>and</a:t>
                </a:r>
                <a:r>
                  <a:rPr lang="en-US" sz="1200" i="1" dirty="0">
                    <a:latin typeface="Cambria Math" panose="02040503050406030204" pitchFamily="18" charset="0"/>
                  </a:rPr>
                  <a:t> </a:t>
                </a:r>
                <a14:m>
                  <m:oMath xmlns:m="http://schemas.openxmlformats.org/officeDocument/2006/math">
                    <m:sSubSup>
                      <m:sSubSupPr>
                        <m:ctrlPr>
                          <a:rPr lang="en-US" sz="1200" i="1">
                            <a:latin typeface="Cambria Math" panose="02040503050406030204" pitchFamily="18" charset="0"/>
                          </a:rPr>
                        </m:ctrlPr>
                      </m:sSubSupPr>
                      <m:e>
                        <m:r>
                          <a:rPr lang="en-US" sz="1200" i="1">
                            <a:latin typeface="Cambria Math" panose="02040503050406030204" pitchFamily="18" charset="0"/>
                          </a:rPr>
                          <m:t>𝑌</m:t>
                        </m:r>
                      </m:e>
                      <m:sub>
                        <m:r>
                          <a:rPr lang="en-US" sz="1200" i="1">
                            <a:latin typeface="Cambria Math" panose="02040503050406030204" pitchFamily="18" charset="0"/>
                          </a:rPr>
                          <m:t>1</m:t>
                        </m:r>
                      </m:sub>
                      <m:sup>
                        <m:r>
                          <a:rPr lang="en-US" sz="1200" i="1">
                            <a:latin typeface="Cambria Math" panose="02040503050406030204" pitchFamily="18" charset="0"/>
                          </a:rPr>
                          <m:t>𝑓</m:t>
                        </m:r>
                      </m:sup>
                    </m:sSubSup>
                  </m:oMath>
                </a14:m>
                <a:r>
                  <a:rPr lang="en-US" dirty="0"/>
                  <a:t> and decompose the joint densities into multiple conditional</a:t>
                </a:r>
                <a:r>
                  <a:rPr lang="en-US" baseline="0" dirty="0"/>
                  <a:t> densities to allow iterative sampling. We use Proc MCMC in SAS to implement the models. When impute </a:t>
                </a:r>
                <a:r>
                  <a:rPr lang="en-US" dirty="0"/>
                  <a:t>Y, we consider three principal strata defined by the combinations of the potential response indicators. For example, if a R is predicted to be a respondent for both FTF and TEL, the FTF and the TEL potential outcomes are imputed</a:t>
                </a:r>
                <a:r>
                  <a:rPr lang="en-US" baseline="0" dirty="0"/>
                  <a:t> independently.</a:t>
                </a:r>
              </a:p>
              <a:p>
                <a:endParaRPr lang="en-US" dirty="0"/>
              </a:p>
              <a:p>
                <a:r>
                  <a:rPr lang="en-US" dirty="0"/>
                  <a:t> If they are only a TEL respondent, which makes them a member of stratum 2, we will only impute their TEL potential outcome. Different models are fitted in each stratum, for each outcome, and for different modes. </a:t>
                </a:r>
              </a:p>
            </p:txBody>
          </p:sp>
        </mc:Choice>
        <mc:Fallback xmlns="">
          <p:sp>
            <p:nvSpPr>
              <p:cNvPr id="3" name="Notes Placeholder 2"/>
              <p:cNvSpPr>
                <a:spLocks noGrp="1"/>
              </p:cNvSpPr>
              <p:nvPr>
                <p:ph type="body" idx="1"/>
              </p:nvPr>
            </p:nvSpPr>
            <p:spPr/>
            <p:txBody>
              <a:bodyPr/>
              <a:lstStyle/>
              <a:p>
                <a:r>
                  <a:rPr lang="en-US" dirty="0"/>
                  <a:t>Now, for 2016 analysis, we consider the following imputation strategy:</a:t>
                </a:r>
              </a:p>
              <a:p>
                <a:endParaRPr lang="en-US" dirty="0"/>
              </a:p>
              <a:p>
                <a:r>
                  <a:rPr lang="en-US" dirty="0"/>
                  <a:t>For each outcome variable, we jointly impute missing </a:t>
                </a:r>
                <a:r>
                  <a:rPr lang="en-US" sz="1200" i="0">
                    <a:latin typeface="Cambria Math" panose="02040503050406030204" pitchFamily="18" charset="0"/>
                  </a:rPr>
                  <a:t>𝑅_1^𝑡,𝑅_1^𝑓,𝑌_1^𝑡,𝑌_1^𝑓</a:t>
                </a:r>
                <a:r>
                  <a:rPr lang="en-US" dirty="0"/>
                  <a:t>. We</a:t>
                </a:r>
                <a:r>
                  <a:rPr lang="en-US" baseline="0" dirty="0"/>
                  <a:t> assume</a:t>
                </a:r>
                <a:r>
                  <a:rPr lang="en-US" dirty="0"/>
                  <a:t> independence</a:t>
                </a:r>
                <a:r>
                  <a:rPr lang="en-US" baseline="0" dirty="0"/>
                  <a:t> between </a:t>
                </a:r>
                <a:r>
                  <a:rPr lang="en-US" sz="1200" i="0">
                    <a:latin typeface="Cambria Math" panose="02040503050406030204" pitchFamily="18" charset="0"/>
                  </a:rPr>
                  <a:t>𝑅_1^𝑡</a:t>
                </a:r>
                <a:r>
                  <a:rPr lang="en-US" sz="1200" dirty="0">
                    <a:latin typeface="Helvetica" panose="020B0604020202020204" pitchFamily="34" charset="0"/>
                    <a:cs typeface="Helvetica" panose="020B0604020202020204" pitchFamily="34" charset="0"/>
                  </a:rPr>
                  <a:t> and </a:t>
                </a:r>
                <a:r>
                  <a:rPr lang="en-US" sz="1200" i="0">
                    <a:latin typeface="Cambria Math" panose="02040503050406030204" pitchFamily="18" charset="0"/>
                  </a:rPr>
                  <a:t>𝑅_1^𝑓</a:t>
                </a:r>
                <a:r>
                  <a:rPr lang="en-US" sz="1200" i="1" dirty="0">
                    <a:latin typeface="Cambria Math" panose="02040503050406030204" pitchFamily="18" charset="0"/>
                  </a:rPr>
                  <a:t>, </a:t>
                </a:r>
                <a:r>
                  <a:rPr lang="en-US" sz="1200" i="0">
                    <a:latin typeface="Cambria Math" panose="02040503050406030204" pitchFamily="18" charset="0"/>
                  </a:rPr>
                  <a:t>𝑌_1^𝑡</a:t>
                </a:r>
                <a:r>
                  <a:rPr lang="en-US" sz="1200" i="1" dirty="0">
                    <a:latin typeface="Cambria Math" panose="02040503050406030204" pitchFamily="18" charset="0"/>
                  </a:rPr>
                  <a:t> </a:t>
                </a:r>
                <a:r>
                  <a:rPr lang="en-US" sz="1200" dirty="0">
                    <a:latin typeface="Cambria Math" panose="02040503050406030204" pitchFamily="18" charset="0"/>
                  </a:rPr>
                  <a:t>and</a:t>
                </a:r>
                <a:r>
                  <a:rPr lang="en-US" sz="1200" i="1" dirty="0">
                    <a:latin typeface="Cambria Math" panose="02040503050406030204" pitchFamily="18" charset="0"/>
                  </a:rPr>
                  <a:t> </a:t>
                </a:r>
                <a:r>
                  <a:rPr lang="en-US" sz="1200" i="0">
                    <a:latin typeface="Cambria Math" panose="02040503050406030204" pitchFamily="18" charset="0"/>
                  </a:rPr>
                  <a:t>𝑌_1^𝑓</a:t>
                </a:r>
                <a:r>
                  <a:rPr lang="en-US" dirty="0"/>
                  <a:t> and decompose the joint densities into multiple conditional</a:t>
                </a:r>
                <a:r>
                  <a:rPr lang="en-US" baseline="0" dirty="0"/>
                  <a:t> densities to allow iterative sampling. We use Proc MCMC in SAS to implement the models. When impute </a:t>
                </a:r>
                <a:r>
                  <a:rPr lang="en-US" dirty="0"/>
                  <a:t>Y, we consider three principal strata defined by the combinations of the potential response indicators. For example, if a R is predicted to be a respondent for both FTF and TEL, the FTF and the TEL potential outcomes are imputed</a:t>
                </a:r>
                <a:r>
                  <a:rPr lang="en-US" baseline="0" dirty="0"/>
                  <a:t> independently.</a:t>
                </a:r>
              </a:p>
              <a:p>
                <a:endParaRPr lang="en-US" dirty="0"/>
              </a:p>
              <a:p>
                <a:r>
                  <a:rPr lang="en-US" dirty="0"/>
                  <a:t> If they are only a TEL respondent, which makes them a member of stratum 2, we will only impute their TEL potential outcome. Different models are fitted in each stratum, for each outcome, and for different modes. </a:t>
                </a:r>
              </a:p>
            </p:txBody>
          </p:sp>
        </mc:Fallback>
      </mc:AlternateContent>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6</a:t>
            </a:fld>
            <a:endParaRPr lang="en-US"/>
          </a:p>
        </p:txBody>
      </p:sp>
    </p:spTree>
    <p:extLst>
      <p:ext uri="{BB962C8B-B14F-4D97-AF65-F5344CB8AC3E}">
        <p14:creationId xmlns:p14="http://schemas.microsoft.com/office/powerpoint/2010/main" val="4113975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account for the typically high fraction of missing information in this type of studies, we used 2000 imputed datasets to propagate the uncertainty. After the imputation, we need to combine the estimates across the imputed datasets, using Rubin’s combining rule, which is shown on this slide.</a:t>
            </a:r>
          </a:p>
          <a:p>
            <a:endParaRPr lang="en-US" dirty="0"/>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7</a:t>
            </a:fld>
            <a:endParaRPr lang="en-US"/>
          </a:p>
        </p:txBody>
      </p:sp>
    </p:spTree>
    <p:extLst>
      <p:ext uri="{BB962C8B-B14F-4D97-AF65-F5344CB8AC3E}">
        <p14:creationId xmlns:p14="http://schemas.microsoft.com/office/powerpoint/2010/main" val="455054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latin typeface="Helvetica" panose="020B0604020202020204" pitchFamily="34" charset="0"/>
                <a:cs typeface="Helvetica" panose="020B0604020202020204" pitchFamily="34" charset="0"/>
              </a:rPr>
              <a:t>This slide gives the results of the 2016 analysis. Taking the first outcome for example, we note that for Rs in the first stratum, TEL estimates are higher than the FTF estimates,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a:latin typeface="Helvetica" panose="020B0604020202020204" pitchFamily="34" charset="0"/>
              <a:cs typeface="Helvetica"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a:latin typeface="Helvetica" panose="020B0604020202020204" pitchFamily="34" charset="0"/>
              <a:cs typeface="Helvetica"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latin typeface="Helvetica" panose="020B0604020202020204" pitchFamily="34" charset="0"/>
                <a:cs typeface="Helvetica" panose="020B0604020202020204" pitchFamily="34" charset="0"/>
              </a:rPr>
              <a:t>In TEL, Rs recalled more words and reported better health</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a:latin typeface="Helvetica" panose="020B0604020202020204" pitchFamily="34" charset="0"/>
              <a:cs typeface="Helvetica"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latin typeface="Helvetica" panose="020B0604020202020204" pitchFamily="34" charset="0"/>
                <a:cs typeface="Helvetica" panose="020B0604020202020204" pitchFamily="34" charset="0"/>
              </a:rPr>
              <a:t>Percentage points</a:t>
            </a:r>
          </a:p>
        </p:txBody>
      </p:sp>
      <p:sp>
        <p:nvSpPr>
          <p:cNvPr id="4" name="Slide Number Placeholder 3"/>
          <p:cNvSpPr>
            <a:spLocks noGrp="1"/>
          </p:cNvSpPr>
          <p:nvPr>
            <p:ph type="sldNum" sz="quarter" idx="10"/>
          </p:nvPr>
        </p:nvSpPr>
        <p:spPr/>
        <p:txBody>
          <a:bodyPr/>
          <a:lstStyle/>
          <a:p>
            <a:pPr>
              <a:defRPr/>
            </a:pPr>
            <a:fld id="{06707062-81E6-465B-A3F2-0EECD96791F9}" type="slidenum">
              <a:rPr lang="en-US" smtClean="0"/>
              <a:pPr>
                <a:defRPr/>
              </a:pPr>
              <a:t>8</a:t>
            </a:fld>
            <a:endParaRPr lang="en-US"/>
          </a:p>
        </p:txBody>
      </p:sp>
    </p:spTree>
    <p:extLst>
      <p:ext uri="{BB962C8B-B14F-4D97-AF65-F5344CB8AC3E}">
        <p14:creationId xmlns:p14="http://schemas.microsoft.com/office/powerpoint/2010/main" val="3962749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imputation, what we do?</a:t>
            </a:r>
          </a:p>
          <a:p>
            <a:r>
              <a:rPr lang="en-US" dirty="0"/>
              <a:t>Stratum-specific estimates, then combine across strata, then combine across imputed datasets.</a:t>
            </a:r>
          </a:p>
        </p:txBody>
      </p:sp>
      <p:sp>
        <p:nvSpPr>
          <p:cNvPr id="4" name="Slide Number Placeholder 3"/>
          <p:cNvSpPr>
            <a:spLocks noGrp="1"/>
          </p:cNvSpPr>
          <p:nvPr>
            <p:ph type="sldNum" sz="quarter" idx="5"/>
          </p:nvPr>
        </p:nvSpPr>
        <p:spPr/>
        <p:txBody>
          <a:bodyPr/>
          <a:lstStyle/>
          <a:p>
            <a:pPr>
              <a:defRPr/>
            </a:pPr>
            <a:fld id="{06707062-81E6-465B-A3F2-0EECD96791F9}" type="slidenum">
              <a:rPr lang="en-US" smtClean="0"/>
              <a:pPr>
                <a:defRPr/>
              </a:pPr>
              <a:t>9</a:t>
            </a:fld>
            <a:endParaRPr lang="en-US"/>
          </a:p>
        </p:txBody>
      </p:sp>
    </p:spTree>
    <p:extLst>
      <p:ext uri="{BB962C8B-B14F-4D97-AF65-F5344CB8AC3E}">
        <p14:creationId xmlns:p14="http://schemas.microsoft.com/office/powerpoint/2010/main" val="1167085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1879600"/>
            <a:ext cx="3868737" cy="2762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1879600"/>
            <a:ext cx="3887788" cy="2762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291562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2096873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3214600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1734781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1380634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935262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4638"/>
            <a:ext cx="5762625" cy="43576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3183330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79455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1"/>
          <p:cNvSpPr/>
          <p:nvPr userDrawn="1"/>
        </p:nvSpPr>
        <p:spPr>
          <a:xfrm>
            <a:off x="8746099" y="4838351"/>
            <a:ext cx="466794" cy="307777"/>
          </a:xfrm>
          <a:prstGeom prst="rect">
            <a:avLst/>
          </a:prstGeom>
        </p:spPr>
        <p:txBody>
          <a:bodyPr wrap="square">
            <a:spAutoFit/>
          </a:bodyPr>
          <a:lstStyle/>
          <a:p>
            <a:fld id="{DE7CEDF8-0855-994A-961B-0A09F18130E3}" type="slidenum">
              <a:rPr lang="en-US" sz="1400" b="0" i="1" smtClean="0">
                <a:solidFill>
                  <a:srgbClr val="003366"/>
                </a:solidFill>
                <a:latin typeface="HelveticaNeue Condensed"/>
                <a:cs typeface="Times New Roman" panose="02020603050405020304" pitchFamily="18" charset="0"/>
              </a:rPr>
              <a:pPr/>
              <a:t>‹#›</a:t>
            </a:fld>
            <a:endParaRPr lang="en-US" sz="140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0" indent="0">
              <a:buNone/>
              <a:defRPr/>
            </a:lvl1pPr>
          </a:lstStyle>
          <a:p>
            <a:pPr lvl="0"/>
            <a:endParaRPr lang="en-US" dirty="0"/>
          </a:p>
        </p:txBody>
      </p:sp>
    </p:spTree>
    <p:extLst>
      <p:ext uri="{BB962C8B-B14F-4D97-AF65-F5344CB8AC3E}">
        <p14:creationId xmlns:p14="http://schemas.microsoft.com/office/powerpoint/2010/main" val="319707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6245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424990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557130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108330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70013"/>
            <a:ext cx="3867150" cy="32623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3867150" cy="32623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AC40B-5406-413F-B43B-DD4EA4DF2F59}" type="slidenum">
              <a:rPr lang="en-US" smtClean="0"/>
              <a:t>‹#›</a:t>
            </a:fld>
            <a:endParaRPr lang="en-US"/>
          </a:p>
        </p:txBody>
      </p:sp>
    </p:spTree>
    <p:extLst>
      <p:ext uri="{BB962C8B-B14F-4D97-AF65-F5344CB8AC3E}">
        <p14:creationId xmlns:p14="http://schemas.microsoft.com/office/powerpoint/2010/main" val="25697804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auto">
          <a:xfrm>
            <a:off x="2731610" y="324694"/>
            <a:ext cx="3525141" cy="132545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1" r:id="rId1"/>
    <p:sldLayoutId id="2147483666" r:id="rId2"/>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5pPr>
      <a:lvl6pPr marL="4572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8248388" y="4799688"/>
            <a:ext cx="895611" cy="343812"/>
          </a:xfrm>
          <a:prstGeom prst="rect">
            <a:avLst/>
          </a:prstGeom>
        </p:spPr>
        <p:txBody>
          <a:bodyPr/>
          <a:lstStyle/>
          <a:p>
            <a:fld id="{84BAC40B-5406-413F-B43B-DD4EA4DF2F5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65" r:id="rId2"/>
    <p:sldLayoutId id="2147483667" r:id="rId3"/>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MS PGothic" pitchFamily="34" charset="-128"/>
        </a:defRPr>
      </a:lvl5pPr>
      <a:lvl6pPr marL="4572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4BAC40B-5406-413F-B43B-DD4EA4DF2F59}" type="slidenum">
              <a:rPr lang="en-US" smtClean="0"/>
              <a:t>‹#›</a:t>
            </a:fld>
            <a:endParaRPr lang="en-US"/>
          </a:p>
        </p:txBody>
      </p:sp>
    </p:spTree>
    <p:extLst>
      <p:ext uri="{BB962C8B-B14F-4D97-AF65-F5344CB8AC3E}">
        <p14:creationId xmlns:p14="http://schemas.microsoft.com/office/powerpoint/2010/main" val="3070269370"/>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44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560.png"/><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120.png"/></Relationships>
</file>

<file path=ppt/slides/_rels/slide26.xml.rels><?xml version="1.0" encoding="UTF-8" standalone="yes"?>
<Relationships xmlns="http://schemas.openxmlformats.org/package/2006/relationships"><Relationship Id="rId3" Type="http://schemas.openxmlformats.org/officeDocument/2006/relationships/image" Target="../media/image490.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5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3E00AF-168B-06F4-47F5-BBEE201EB6C1}"/>
              </a:ext>
            </a:extLst>
          </p:cNvPr>
          <p:cNvSpPr/>
          <p:nvPr/>
        </p:nvSpPr>
        <p:spPr>
          <a:xfrm>
            <a:off x="1" y="1853303"/>
            <a:ext cx="9144000" cy="1115438"/>
          </a:xfrm>
          <a:prstGeom prst="rect">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350044" y="1869922"/>
            <a:ext cx="8443912" cy="2266138"/>
          </a:xfrm>
          <a:prstGeom prst="rect">
            <a:avLst/>
          </a:prstGeom>
        </p:spPr>
        <p:txBody>
          <a:bodyP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spcBef>
                <a:spcPts val="0"/>
              </a:spcBef>
              <a:spcAft>
                <a:spcPts val="0"/>
              </a:spcAft>
            </a:pPr>
            <a:r>
              <a:rPr lang="en-US" altLang="zh-CN" sz="3300" b="1" dirty="0">
                <a:solidFill>
                  <a:schemeClr val="bg1"/>
                </a:solidFill>
                <a:latin typeface="Helvetica" panose="020B0604020202020204" pitchFamily="34" charset="0"/>
                <a:cs typeface="Helvetica" panose="020B0604020202020204" pitchFamily="34" charset="0"/>
              </a:rPr>
              <a:t>Using Principal Stratification to Detect Mode Effects in a Longitudinal Setting</a:t>
            </a:r>
          </a:p>
          <a:p>
            <a:pPr fontAlgn="auto">
              <a:spcAft>
                <a:spcPts val="0"/>
              </a:spcAft>
              <a:defRPr/>
            </a:pPr>
            <a:endParaRPr lang="en-US" sz="2100" b="1" dirty="0">
              <a:solidFill>
                <a:schemeClr val="tx1">
                  <a:lumMod val="50000"/>
                  <a:lumOff val="50000"/>
                </a:schemeClr>
              </a:solidFill>
              <a:latin typeface="HelveticaNeue Condensed"/>
              <a:cs typeface="HelveticaNeue Condensed"/>
            </a:endParaRPr>
          </a:p>
          <a:p>
            <a:pPr fontAlgn="auto">
              <a:spcAft>
                <a:spcPts val="0"/>
              </a:spcAft>
              <a:defRPr/>
            </a:pPr>
            <a:endParaRPr lang="en-US" sz="2900" b="1" dirty="0">
              <a:solidFill>
                <a:schemeClr val="accent1">
                  <a:lumMod val="50000"/>
                </a:schemeClr>
              </a:solidFill>
              <a:latin typeface="HelveticaNeue Condensed"/>
              <a:cs typeface="HelveticaNeue Condensed"/>
            </a:endParaRPr>
          </a:p>
          <a:p>
            <a:pPr fontAlgn="auto">
              <a:spcAft>
                <a:spcPts val="0"/>
              </a:spcAft>
              <a:defRPr/>
            </a:pPr>
            <a:r>
              <a:rPr lang="en-US" sz="2500" b="1" dirty="0" err="1">
                <a:solidFill>
                  <a:schemeClr val="accent1">
                    <a:lumMod val="50000"/>
                  </a:schemeClr>
                </a:solidFill>
                <a:latin typeface="HelveticaNeue Condensed"/>
                <a:cs typeface="HelveticaNeue Condensed"/>
              </a:rPr>
              <a:t>Wenshan</a:t>
            </a:r>
            <a:r>
              <a:rPr lang="en-US" sz="2500" b="1" dirty="0">
                <a:solidFill>
                  <a:schemeClr val="accent1">
                    <a:lumMod val="50000"/>
                  </a:schemeClr>
                </a:solidFill>
                <a:latin typeface="HelveticaNeue Condensed"/>
                <a:cs typeface="HelveticaNeue Condensed"/>
              </a:rPr>
              <a:t> Yu, Michael Elliott, </a:t>
            </a:r>
            <a:r>
              <a:rPr lang="en-US" sz="2500" b="1" dirty="0" err="1">
                <a:solidFill>
                  <a:schemeClr val="accent1">
                    <a:lumMod val="50000"/>
                  </a:schemeClr>
                </a:solidFill>
                <a:latin typeface="HelveticaNeue Condensed"/>
                <a:cs typeface="HelveticaNeue Condensed"/>
              </a:rPr>
              <a:t>Trivellore</a:t>
            </a:r>
            <a:r>
              <a:rPr lang="en-US" sz="2500" b="1" dirty="0">
                <a:solidFill>
                  <a:schemeClr val="accent1">
                    <a:lumMod val="50000"/>
                  </a:schemeClr>
                </a:solidFill>
                <a:latin typeface="HelveticaNeue Condensed"/>
                <a:cs typeface="HelveticaNeue Condensed"/>
              </a:rPr>
              <a:t> Raghunathan</a:t>
            </a:r>
          </a:p>
          <a:p>
            <a:pPr fontAlgn="auto">
              <a:spcAft>
                <a:spcPts val="0"/>
              </a:spcAft>
              <a:defRPr/>
            </a:pPr>
            <a:endParaRPr lang="en-US" sz="2500" b="1" dirty="0">
              <a:solidFill>
                <a:schemeClr val="accent1">
                  <a:lumMod val="50000"/>
                </a:schemeClr>
              </a:solidFill>
              <a:latin typeface="HelveticaNeue Condensed"/>
              <a:cs typeface="HelveticaNeue Condensed"/>
            </a:endParaRPr>
          </a:p>
        </p:txBody>
      </p:sp>
    </p:spTree>
    <p:extLst>
      <p:ext uri="{BB962C8B-B14F-4D97-AF65-F5344CB8AC3E}">
        <p14:creationId xmlns:p14="http://schemas.microsoft.com/office/powerpoint/2010/main" val="1480185459"/>
      </p:ext>
    </p:extLst>
  </p:cSld>
  <p:clrMapOvr>
    <a:masterClrMapping/>
  </p:clrMapOvr>
  <mc:AlternateContent xmlns:mc="http://schemas.openxmlformats.org/markup-compatibility/2006" xmlns:p14="http://schemas.microsoft.com/office/powerpoint/2010/main">
    <mc:Choice Requires="p14">
      <p:transition spd="slow" p14:dur="2000" advTm="8179"/>
    </mc:Choice>
    <mc:Fallback xmlns="">
      <p:transition spd="slow" advTm="817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53963068"/>
              </p:ext>
            </p:extLst>
          </p:nvPr>
        </p:nvGraphicFramePr>
        <p:xfrm>
          <a:off x="0" y="-38100"/>
          <a:ext cx="6435023" cy="5181600"/>
        </p:xfrm>
        <a:graphic>
          <a:graphicData uri="http://schemas.openxmlformats.org/drawingml/2006/table">
            <a:tbl>
              <a:tblPr firstRow="1" bandRow="1">
                <a:tableStyleId>{9D7B26C5-4107-4FEC-AEDC-1716B250A1EF}</a:tableStyleId>
              </a:tblPr>
              <a:tblGrid>
                <a:gridCol w="885325">
                  <a:extLst>
                    <a:ext uri="{9D8B030D-6E8A-4147-A177-3AD203B41FA5}">
                      <a16:colId xmlns:a16="http://schemas.microsoft.com/office/drawing/2014/main" val="1377120199"/>
                    </a:ext>
                  </a:extLst>
                </a:gridCol>
                <a:gridCol w="136715">
                  <a:extLst>
                    <a:ext uri="{9D8B030D-6E8A-4147-A177-3AD203B41FA5}">
                      <a16:colId xmlns:a16="http://schemas.microsoft.com/office/drawing/2014/main" val="1369282058"/>
                    </a:ext>
                  </a:extLst>
                </a:gridCol>
                <a:gridCol w="1079243">
                  <a:extLst>
                    <a:ext uri="{9D8B030D-6E8A-4147-A177-3AD203B41FA5}">
                      <a16:colId xmlns:a16="http://schemas.microsoft.com/office/drawing/2014/main" val="2931450053"/>
                    </a:ext>
                  </a:extLst>
                </a:gridCol>
                <a:gridCol w="209631">
                  <a:extLst>
                    <a:ext uri="{9D8B030D-6E8A-4147-A177-3AD203B41FA5}">
                      <a16:colId xmlns:a16="http://schemas.microsoft.com/office/drawing/2014/main" val="2902346435"/>
                    </a:ext>
                  </a:extLst>
                </a:gridCol>
                <a:gridCol w="1186138">
                  <a:extLst>
                    <a:ext uri="{9D8B030D-6E8A-4147-A177-3AD203B41FA5}">
                      <a16:colId xmlns:a16="http://schemas.microsoft.com/office/drawing/2014/main" val="1719586133"/>
                    </a:ext>
                  </a:extLst>
                </a:gridCol>
                <a:gridCol w="116840">
                  <a:extLst>
                    <a:ext uri="{9D8B030D-6E8A-4147-A177-3AD203B41FA5}">
                      <a16:colId xmlns:a16="http://schemas.microsoft.com/office/drawing/2014/main" val="1228130708"/>
                    </a:ext>
                  </a:extLst>
                </a:gridCol>
                <a:gridCol w="198554">
                  <a:extLst>
                    <a:ext uri="{9D8B030D-6E8A-4147-A177-3AD203B41FA5}">
                      <a16:colId xmlns:a16="http://schemas.microsoft.com/office/drawing/2014/main" val="2108410613"/>
                    </a:ext>
                  </a:extLst>
                </a:gridCol>
                <a:gridCol w="842414">
                  <a:extLst>
                    <a:ext uri="{9D8B030D-6E8A-4147-A177-3AD203B41FA5}">
                      <a16:colId xmlns:a16="http://schemas.microsoft.com/office/drawing/2014/main" val="4185130990"/>
                    </a:ext>
                  </a:extLst>
                </a:gridCol>
                <a:gridCol w="136187">
                  <a:extLst>
                    <a:ext uri="{9D8B030D-6E8A-4147-A177-3AD203B41FA5}">
                      <a16:colId xmlns:a16="http://schemas.microsoft.com/office/drawing/2014/main" val="3895571139"/>
                    </a:ext>
                  </a:extLst>
                </a:gridCol>
                <a:gridCol w="145807">
                  <a:extLst>
                    <a:ext uri="{9D8B030D-6E8A-4147-A177-3AD203B41FA5}">
                      <a16:colId xmlns:a16="http://schemas.microsoft.com/office/drawing/2014/main" val="44983514"/>
                    </a:ext>
                  </a:extLst>
                </a:gridCol>
                <a:gridCol w="186880">
                  <a:extLst>
                    <a:ext uri="{9D8B030D-6E8A-4147-A177-3AD203B41FA5}">
                      <a16:colId xmlns:a16="http://schemas.microsoft.com/office/drawing/2014/main" val="1542613166"/>
                    </a:ext>
                  </a:extLst>
                </a:gridCol>
                <a:gridCol w="1311289">
                  <a:extLst>
                    <a:ext uri="{9D8B030D-6E8A-4147-A177-3AD203B41FA5}">
                      <a16:colId xmlns:a16="http://schemas.microsoft.com/office/drawing/2014/main" val="3996359508"/>
                    </a:ext>
                  </a:extLst>
                </a:gridCol>
              </a:tblGrid>
              <a:tr h="273263">
                <a:tc gridSpan="2">
                  <a:txBody>
                    <a:bodyPr/>
                    <a:lstStyle/>
                    <a:p>
                      <a:r>
                        <a:rPr lang="en-US" sz="1400" dirty="0">
                          <a:latin typeface="Helvetica" panose="020B0604020202020204" pitchFamily="34" charset="0"/>
                          <a:cs typeface="Helvetica" panose="020B0604020202020204" pitchFamily="34" charset="0"/>
                        </a:rPr>
                        <a:t>Strata</a:t>
                      </a:r>
                    </a:p>
                  </a:txBody>
                  <a:tcPr/>
                </a:tc>
                <a:tc hMerge="1">
                  <a:txBody>
                    <a:bodyPr/>
                    <a:lstStyle/>
                    <a:p>
                      <a:endParaRPr lang="en-US" sz="1400" dirty="0">
                        <a:latin typeface="Helvetica" panose="020B0604020202020204" pitchFamily="34" charset="0"/>
                        <a:cs typeface="Helvetica" panose="020B0604020202020204" pitchFamily="34" charset="0"/>
                      </a:endParaRPr>
                    </a:p>
                  </a:txBody>
                  <a:tcPr/>
                </a:tc>
                <a:tc gridSpan="2">
                  <a:txBody>
                    <a:bodyPr/>
                    <a:lstStyle/>
                    <a:p>
                      <a:r>
                        <a:rPr lang="en-US" sz="1400" dirty="0">
                          <a:latin typeface="Helvetica" panose="020B0604020202020204" pitchFamily="34" charset="0"/>
                          <a:cs typeface="Helvetica" panose="020B0604020202020204" pitchFamily="34" charset="0"/>
                        </a:rPr>
                        <a:t>FTF</a:t>
                      </a:r>
                    </a:p>
                  </a:txBody>
                  <a:tcPr/>
                </a:tc>
                <a:tc hMerge="1">
                  <a:txBody>
                    <a:bodyPr/>
                    <a:lstStyle/>
                    <a:p>
                      <a:endParaRPr lang="en-US" sz="1400" dirty="0">
                        <a:latin typeface="Helvetica" panose="020B0604020202020204" pitchFamily="34" charset="0"/>
                        <a:cs typeface="Helvetica" panose="020B0604020202020204" pitchFamily="34" charset="0"/>
                      </a:endParaRPr>
                    </a:p>
                  </a:txBody>
                  <a:tcPr/>
                </a:tc>
                <a:tc>
                  <a:txBody>
                    <a:bodyPr/>
                    <a:lstStyle/>
                    <a:p>
                      <a:r>
                        <a:rPr lang="en-US" sz="1400" dirty="0">
                          <a:latin typeface="Helvetica" panose="020B0604020202020204" pitchFamily="34" charset="0"/>
                          <a:cs typeface="Helvetica" panose="020B0604020202020204" pitchFamily="34" charset="0"/>
                        </a:rPr>
                        <a:t>TEL</a:t>
                      </a:r>
                    </a:p>
                  </a:txBody>
                  <a:tcPr/>
                </a:tc>
                <a:tc gridSpan="3">
                  <a:txBody>
                    <a:bodyPr/>
                    <a:lstStyle/>
                    <a:p>
                      <a:r>
                        <a:rPr lang="en-US" sz="1400" dirty="0">
                          <a:latin typeface="Helvetica" panose="020B0604020202020204" pitchFamily="34" charset="0"/>
                          <a:cs typeface="Helvetica" panose="020B0604020202020204" pitchFamily="34" charset="0"/>
                        </a:rPr>
                        <a:t>WEB</a:t>
                      </a:r>
                    </a:p>
                  </a:txBody>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WEB</a:t>
                      </a:r>
                    </a:p>
                  </a:txBody>
                  <a:tcPr/>
                </a:tc>
                <a:tc gridSpan="4">
                  <a:txBody>
                    <a:bodyPr/>
                    <a:lstStyle/>
                    <a:p>
                      <a:r>
                        <a:rPr lang="en-US" sz="1400" dirty="0">
                          <a:latin typeface="Helvetica" panose="020B0604020202020204" pitchFamily="34" charset="0"/>
                          <a:cs typeface="Helvetica" panose="020B0604020202020204" pitchFamily="34" charset="0"/>
                        </a:rPr>
                        <a:t>Differences</a:t>
                      </a:r>
                    </a:p>
                  </a:txBody>
                  <a:tcPr/>
                </a:tc>
                <a:tc hMerge="1">
                  <a:txBody>
                    <a:bodyPr/>
                    <a:lstStyle/>
                    <a:p>
                      <a:endParaRPr lang="en-US"/>
                    </a:p>
                  </a:txBody>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Differences</a:t>
                      </a:r>
                    </a:p>
                  </a:txBody>
                  <a:tcPr/>
                </a:tc>
                <a:extLst>
                  <a:ext uri="{0D108BD9-81ED-4DB2-BD59-A6C34878D82A}">
                    <a16:rowId xmlns:a16="http://schemas.microsoft.com/office/drawing/2014/main" val="1016712396"/>
                  </a:ext>
                </a:extLst>
              </a:tr>
              <a:tr h="273263">
                <a:tc gridSpan="12">
                  <a:txBody>
                    <a:bodyPr/>
                    <a:lstStyle/>
                    <a:p>
                      <a:pPr algn="ctr"/>
                      <a:r>
                        <a:rPr lang="en-US" sz="1400" dirty="0">
                          <a:latin typeface="Helvetica" panose="020B0604020202020204" pitchFamily="34" charset="0"/>
                          <a:cs typeface="Helvetica" panose="020B0604020202020204" pitchFamily="34" charset="0"/>
                        </a:rPr>
                        <a:t>Number of words recalled</a:t>
                      </a: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086675600"/>
                  </a:ext>
                </a:extLst>
              </a:tr>
              <a:tr h="273263">
                <a:tc>
                  <a:txBody>
                    <a:bodyPr/>
                    <a:lstStyle/>
                    <a:p>
                      <a:r>
                        <a:rPr lang="en-US" sz="1400" dirty="0">
                          <a:latin typeface="Helvetica" panose="020B0604020202020204" pitchFamily="34" charset="0"/>
                          <a:cs typeface="Helvetica" panose="020B0604020202020204" pitchFamily="34" charset="0"/>
                        </a:rPr>
                        <a:t>F</a:t>
                      </a:r>
                      <a:r>
                        <a:rPr lang="en-US" sz="1400" baseline="0" dirty="0">
                          <a:latin typeface="Helvetica" panose="020B0604020202020204" pitchFamily="34" charset="0"/>
                          <a:cs typeface="Helvetica" panose="020B0604020202020204" pitchFamily="34" charset="0"/>
                        </a:rPr>
                        <a:t> vs. </a:t>
                      </a:r>
                      <a:r>
                        <a:rPr lang="en-US" sz="1400" dirty="0">
                          <a:latin typeface="Helvetica" panose="020B0604020202020204" pitchFamily="34" charset="0"/>
                          <a:cs typeface="Helvetica" panose="020B0604020202020204" pitchFamily="34" charset="0"/>
                        </a:rPr>
                        <a:t>T</a:t>
                      </a:r>
                    </a:p>
                  </a:txBody>
                  <a:tcPr/>
                </a:tc>
                <a:tc gridSpan="2">
                  <a:txBody>
                    <a:bodyPr/>
                    <a:lstStyle/>
                    <a:p>
                      <a:r>
                        <a:rPr lang="en-US" sz="1400">
                          <a:latin typeface="Helvetica" panose="020B0604020202020204" pitchFamily="34" charset="0"/>
                          <a:cs typeface="Helvetica" panose="020B0604020202020204" pitchFamily="34" charset="0"/>
                        </a:rPr>
                        <a:t>11.61 [0.066]</a:t>
                      </a:r>
                      <a:endParaRPr lang="en-US" sz="1400"/>
                    </a:p>
                  </a:txBody>
                  <a:tcPr>
                    <a:noFill/>
                  </a:tcPr>
                </a:tc>
                <a:tc hMerge="1">
                  <a:txBody>
                    <a:bodyPr/>
                    <a:lstStyle/>
                    <a:p>
                      <a:r>
                        <a:rPr lang="en-US" sz="1400">
                          <a:latin typeface="Helvetica" panose="020B0604020202020204" pitchFamily="34" charset="0"/>
                          <a:cs typeface="Helvetica" panose="020B0604020202020204" pitchFamily="34" charset="0"/>
                        </a:rPr>
                        <a:t>11.61 [0.066]</a:t>
                      </a:r>
                      <a:endParaRPr lang="en-US" sz="1400" dirty="0">
                        <a:latin typeface="Helvetica" panose="020B0604020202020204" pitchFamily="34" charset="0"/>
                        <a:cs typeface="Helvetica" panose="020B0604020202020204" pitchFamily="34" charset="0"/>
                      </a:endParaRPr>
                    </a:p>
                  </a:txBody>
                  <a:tcPr>
                    <a:noFill/>
                  </a:tcPr>
                </a:tc>
                <a:tc gridSpan="2">
                  <a:txBody>
                    <a:bodyPr/>
                    <a:lstStyle/>
                    <a:p>
                      <a:r>
                        <a:rPr lang="en-US" sz="1400">
                          <a:latin typeface="Helvetica" panose="020B0604020202020204" pitchFamily="34" charset="0"/>
                          <a:cs typeface="Helvetica" panose="020B0604020202020204" pitchFamily="34" charset="0"/>
                        </a:rPr>
                        <a:t>11.45 [0.086]</a:t>
                      </a:r>
                      <a:endParaRPr lang="en-US" sz="1400"/>
                    </a:p>
                  </a:txBody>
                  <a:tcPr>
                    <a:noFill/>
                  </a:tcPr>
                </a:tc>
                <a:tc hMerge="1">
                  <a:txBody>
                    <a:bodyPr/>
                    <a:lstStyle/>
                    <a:p>
                      <a:r>
                        <a:rPr lang="en-US" sz="1400">
                          <a:latin typeface="Helvetica" panose="020B0604020202020204" pitchFamily="34" charset="0"/>
                          <a:cs typeface="Helvetica" panose="020B0604020202020204" pitchFamily="34" charset="0"/>
                        </a:rPr>
                        <a:t>11.45 [0.086]</a:t>
                      </a:r>
                      <a:endParaRPr lang="en-US" sz="1400" dirty="0">
                        <a:latin typeface="Helvetica" panose="020B0604020202020204" pitchFamily="34" charset="0"/>
                        <a:cs typeface="Helvetica" panose="020B0604020202020204" pitchFamily="34" charset="0"/>
                      </a:endParaRPr>
                    </a:p>
                  </a:txBody>
                  <a:tcPr>
                    <a:noFill/>
                  </a:tcPr>
                </a:tc>
                <a:tc gridSpan="4">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a:p>
                  </a:txBody>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a:latin typeface="Helvetica" panose="020B0604020202020204" pitchFamily="34" charset="0"/>
                          <a:cs typeface="Helvetica" panose="020B0604020202020204" pitchFamily="34" charset="0"/>
                        </a:rPr>
                        <a:t>0.16 [0.104] </a:t>
                      </a:r>
                      <a:endParaRPr lang="en-US" sz="1400" dirty="0">
                        <a:latin typeface="Helvetica" panose="020B0604020202020204" pitchFamily="34" charset="0"/>
                        <a:cs typeface="Helvetica" panose="020B0604020202020204" pitchFamily="34" charset="0"/>
                      </a:endParaRPr>
                    </a:p>
                  </a:txBody>
                  <a:tcPr>
                    <a:noFill/>
                  </a:tcPr>
                </a:tc>
                <a:tc gridSpan="3">
                  <a:txBody>
                    <a:bodyPr/>
                    <a:lstStyle/>
                    <a:p>
                      <a:r>
                        <a:rPr lang="en-US" sz="1400">
                          <a:latin typeface="Helvetica" panose="020B0604020202020204" pitchFamily="34" charset="0"/>
                          <a:cs typeface="Helvetica" panose="020B0604020202020204" pitchFamily="34" charset="0"/>
                        </a:rPr>
                        <a:t>0.16 [0.104] </a:t>
                      </a:r>
                      <a:endParaRPr lang="en-US" sz="1400"/>
                    </a:p>
                  </a:txBody>
                  <a:tcPr>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0.16 [0.104] </a:t>
                      </a:r>
                    </a:p>
                  </a:txBody>
                  <a:tcPr>
                    <a:noFill/>
                  </a:tcPr>
                </a:tc>
                <a:extLst>
                  <a:ext uri="{0D108BD9-81ED-4DB2-BD59-A6C34878D82A}">
                    <a16:rowId xmlns:a16="http://schemas.microsoft.com/office/drawing/2014/main" val="3322656371"/>
                  </a:ext>
                </a:extLst>
              </a:tr>
              <a:tr h="273263">
                <a:tc>
                  <a:txBody>
                    <a:bodyPr/>
                    <a:lstStyle/>
                    <a:p>
                      <a:r>
                        <a:rPr lang="en-US" sz="1400" dirty="0">
                          <a:latin typeface="Helvetica" panose="020B0604020202020204" pitchFamily="34" charset="0"/>
                          <a:cs typeface="Helvetica" panose="020B0604020202020204" pitchFamily="34" charset="0"/>
                        </a:rPr>
                        <a:t>F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noFill/>
                  </a:tcPr>
                </a:tc>
                <a:tc gridSpan="2">
                  <a:txBody>
                    <a:bodyPr/>
                    <a:lstStyle/>
                    <a:p>
                      <a:r>
                        <a:rPr lang="en-US" sz="1400">
                          <a:latin typeface="Helvetica" panose="020B0604020202020204" pitchFamily="34" charset="0"/>
                          <a:cs typeface="Helvetica" panose="020B0604020202020204" pitchFamily="34" charset="0"/>
                        </a:rPr>
                        <a:t>11.76 [0.276]</a:t>
                      </a:r>
                      <a:endParaRPr lang="en-US" sz="1400"/>
                    </a:p>
                  </a:txBody>
                  <a:tcPr>
                    <a:noFill/>
                  </a:tcPr>
                </a:tc>
                <a:tc hMerge="1">
                  <a:txBody>
                    <a:bodyPr/>
                    <a:lstStyle/>
                    <a:p>
                      <a:r>
                        <a:rPr lang="en-US" sz="1400">
                          <a:latin typeface="Helvetica" panose="020B0604020202020204" pitchFamily="34" charset="0"/>
                          <a:cs typeface="Helvetica" panose="020B0604020202020204" pitchFamily="34" charset="0"/>
                        </a:rPr>
                        <a:t>11.76 [0.276]</a:t>
                      </a:r>
                      <a:endParaRPr lang="en-US" sz="1400" dirty="0">
                        <a:latin typeface="Helvetica" panose="020B0604020202020204" pitchFamily="34" charset="0"/>
                        <a:cs typeface="Helvetica" panose="020B0604020202020204" pitchFamily="34" charset="0"/>
                      </a:endParaRPr>
                    </a:p>
                  </a:txBody>
                  <a:tcPr>
                    <a:noFill/>
                  </a:tcPr>
                </a:tc>
                <a:tc gridSpan="2">
                  <a:txBody>
                    <a:bodyPr/>
                    <a:lstStyle/>
                    <a:p>
                      <a:endParaRPr lang="en-US" sz="140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gridSpan="4">
                  <a:txBody>
                    <a:bodyPr/>
                    <a:lstStyle/>
                    <a:p>
                      <a:r>
                        <a:rPr lang="en-US" sz="1400" dirty="0">
                          <a:latin typeface="Helvetica" panose="020B0604020202020204" pitchFamily="34" charset="0"/>
                          <a:cs typeface="Helvetica" panose="020B0604020202020204" pitchFamily="34" charset="0"/>
                        </a:rPr>
                        <a:t>11.55 [0.120]</a:t>
                      </a:r>
                    </a:p>
                  </a:txBody>
                  <a:tcPr>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11.55 [0.120]</a:t>
                      </a:r>
                    </a:p>
                  </a:txBody>
                  <a:tcPr>
                    <a:noFill/>
                  </a:tcPr>
                </a:tc>
                <a:tc hMerge="1">
                  <a:txBody>
                    <a:bodyPr/>
                    <a:lstStyle/>
                    <a:p>
                      <a:r>
                        <a:rPr lang="en-US" sz="1400">
                          <a:latin typeface="Helvetica" panose="020B0604020202020204" pitchFamily="34" charset="0"/>
                          <a:cs typeface="Helvetica" panose="020B0604020202020204" pitchFamily="34" charset="0"/>
                        </a:rPr>
                        <a:t>0.20 [0.141]</a:t>
                      </a:r>
                      <a:endParaRPr lang="en-US" sz="1400" dirty="0">
                        <a:latin typeface="Helvetica" panose="020B0604020202020204" pitchFamily="34" charset="0"/>
                        <a:cs typeface="Helvetica" panose="020B0604020202020204" pitchFamily="34" charset="0"/>
                      </a:endParaRPr>
                    </a:p>
                  </a:txBody>
                  <a:tcPr>
                    <a:noFill/>
                  </a:tcPr>
                </a:tc>
                <a:tc gridSpan="3">
                  <a:txBody>
                    <a:bodyPr/>
                    <a:lstStyle/>
                    <a:p>
                      <a:r>
                        <a:rPr lang="en-US" sz="1400">
                          <a:latin typeface="Helvetica" panose="020B0604020202020204" pitchFamily="34" charset="0"/>
                          <a:cs typeface="Helvetica" panose="020B0604020202020204" pitchFamily="34" charset="0"/>
                        </a:rPr>
                        <a:t>0.20 [0.141]</a:t>
                      </a:r>
                      <a:endParaRPr lang="en-US" sz="1400"/>
                    </a:p>
                  </a:txBody>
                  <a:tcPr>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0.20 [0.141]</a:t>
                      </a:r>
                    </a:p>
                  </a:txBody>
                  <a:tcPr>
                    <a:noFill/>
                  </a:tcPr>
                </a:tc>
                <a:extLst>
                  <a:ext uri="{0D108BD9-81ED-4DB2-BD59-A6C34878D82A}">
                    <a16:rowId xmlns:a16="http://schemas.microsoft.com/office/drawing/2014/main" val="3714120019"/>
                  </a:ext>
                </a:extLst>
              </a:tr>
              <a:tr h="273263">
                <a:tc>
                  <a:txBody>
                    <a:bodyPr/>
                    <a:lstStyle/>
                    <a:p>
                      <a:r>
                        <a:rPr lang="en-US" sz="1400" dirty="0">
                          <a:latin typeface="Helvetica" panose="020B0604020202020204" pitchFamily="34" charset="0"/>
                          <a:cs typeface="Helvetica" panose="020B0604020202020204" pitchFamily="34" charset="0"/>
                        </a:rPr>
                        <a:t>T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lnB>
                      <a:noFill/>
                    </a:lnB>
                  </a:tcPr>
                </a:tc>
                <a:tc gridSpan="2">
                  <a:txBody>
                    <a:bodyPr/>
                    <a:lstStyle/>
                    <a:p>
                      <a:endParaRPr lang="en-US" sz="1400" dirty="0"/>
                    </a:p>
                  </a:txBody>
                  <a:tcPr>
                    <a:lnB>
                      <a:noFill/>
                    </a:lnB>
                    <a:noFill/>
                  </a:tcPr>
                </a:tc>
                <a:tc hMerge="1">
                  <a:txBody>
                    <a:bodyPr/>
                    <a:lstStyle/>
                    <a:p>
                      <a:endParaRPr lang="en-US" sz="1400" dirty="0">
                        <a:latin typeface="Helvetica" panose="020B0604020202020204" pitchFamily="34" charset="0"/>
                        <a:cs typeface="Helvetica" panose="020B0604020202020204" pitchFamily="34" charset="0"/>
                      </a:endParaRPr>
                    </a:p>
                  </a:txBody>
                  <a:tcPr>
                    <a:lnB>
                      <a:noFill/>
                    </a:lnB>
                    <a:noFill/>
                  </a:tcPr>
                </a:tc>
                <a:tc gridSpan="2">
                  <a:txBody>
                    <a:bodyPr/>
                    <a:lstStyle/>
                    <a:p>
                      <a:r>
                        <a:rPr lang="en-US" sz="1400" dirty="0">
                          <a:latin typeface="Helvetica" panose="020B0604020202020204" pitchFamily="34" charset="0"/>
                          <a:cs typeface="Helvetica" panose="020B0604020202020204" pitchFamily="34" charset="0"/>
                        </a:rPr>
                        <a:t>11.47 [0.207]</a:t>
                      </a:r>
                      <a:endParaRPr lang="en-US" sz="1400" dirty="0"/>
                    </a:p>
                  </a:txBody>
                  <a:tcPr>
                    <a:lnB>
                      <a:noFill/>
                    </a:lnB>
                    <a:noFill/>
                  </a:tcPr>
                </a:tc>
                <a:tc hMerge="1">
                  <a:txBody>
                    <a:bodyPr/>
                    <a:lstStyle/>
                    <a:p>
                      <a:r>
                        <a:rPr lang="en-US" sz="1400" dirty="0">
                          <a:latin typeface="Helvetica" panose="020B0604020202020204" pitchFamily="34" charset="0"/>
                          <a:cs typeface="Helvetica" panose="020B0604020202020204" pitchFamily="34" charset="0"/>
                        </a:rPr>
                        <a:t>11.47 [0.207]</a:t>
                      </a:r>
                    </a:p>
                  </a:txBody>
                  <a:tcPr>
                    <a:lnB>
                      <a:noFill/>
                    </a:lnB>
                    <a:noFill/>
                  </a:tcPr>
                </a:tc>
                <a:tc grid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latin typeface="Helvetica" panose="020B0604020202020204" pitchFamily="34" charset="0"/>
                          <a:cs typeface="Helvetica" panose="020B0604020202020204" pitchFamily="34" charset="0"/>
                        </a:rPr>
                        <a:t>11.00 [0.114]</a:t>
                      </a:r>
                    </a:p>
                  </a:txBody>
                  <a:tcPr>
                    <a:lnB>
                      <a:noFill/>
                    </a:lnB>
                    <a:noFill/>
                  </a:tcPr>
                </a:tc>
                <a:tc hMerge="1">
                  <a:txBody>
                    <a:bodyPr/>
                    <a:lstStyle/>
                    <a:p>
                      <a:endParaRPr lang="en-US"/>
                    </a:p>
                  </a:txBody>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latin typeface="Helvetica" panose="020B0604020202020204" pitchFamily="34" charset="0"/>
                          <a:cs typeface="Helvetica" panose="020B0604020202020204" pitchFamily="34" charset="0"/>
                        </a:rPr>
                        <a:t>11.00 [0.114]</a:t>
                      </a:r>
                    </a:p>
                  </a:txBody>
                  <a:tcPr>
                    <a:lnB>
                      <a:noFill/>
                    </a:lnB>
                    <a:no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b="1" dirty="0">
                          <a:latin typeface="Helvetica" panose="020B0604020202020204" pitchFamily="34" charset="0"/>
                          <a:cs typeface="Helvetica" panose="020B0604020202020204" pitchFamily="34" charset="0"/>
                        </a:rPr>
                        <a:t>0.47 [0.137]**</a:t>
                      </a:r>
                      <a:endParaRPr lang="en-US" sz="1400" dirty="0">
                        <a:latin typeface="Helvetica" panose="020B0604020202020204" pitchFamily="34" charset="0"/>
                        <a:cs typeface="Helvetica" panose="020B0604020202020204" pitchFamily="34" charset="0"/>
                      </a:endParaRPr>
                    </a:p>
                  </a:txBody>
                  <a:tcPr>
                    <a:lnB>
                      <a:noFill/>
                    </a:lnB>
                    <a:noFill/>
                  </a:tcPr>
                </a:tc>
                <a:tc gridSpan="3">
                  <a:txBody>
                    <a:bodyPr/>
                    <a:lstStyle/>
                    <a:p>
                      <a:r>
                        <a:rPr lang="en-US" sz="1400" b="1" dirty="0">
                          <a:latin typeface="Helvetica" panose="020B0604020202020204" pitchFamily="34" charset="0"/>
                          <a:cs typeface="Helvetica" panose="020B0604020202020204" pitchFamily="34" charset="0"/>
                        </a:rPr>
                        <a:t>0.47 [0.137]**</a:t>
                      </a:r>
                      <a:endParaRPr lang="en-US" sz="1400" dirty="0"/>
                    </a:p>
                  </a:txBody>
                  <a:tcPr>
                    <a:lnB>
                      <a:noFill/>
                    </a:lnB>
                    <a:noFill/>
                  </a:tcPr>
                </a:tc>
                <a:tc hMerge="1">
                  <a:txBody>
                    <a:bodyPr/>
                    <a:lstStyle/>
                    <a:p>
                      <a:endParaRPr lang="en-US"/>
                    </a:p>
                  </a:txBody>
                  <a:tcPr/>
                </a:tc>
                <a:tc hMerge="1">
                  <a:txBody>
                    <a:bodyPr/>
                    <a:lstStyle/>
                    <a:p>
                      <a:r>
                        <a:rPr lang="en-US" sz="1400" b="1" dirty="0">
                          <a:latin typeface="Helvetica" panose="020B0604020202020204" pitchFamily="34" charset="0"/>
                          <a:cs typeface="Helvetica" panose="020B0604020202020204" pitchFamily="34" charset="0"/>
                        </a:rPr>
                        <a:t>0.47 [0.137]**</a:t>
                      </a:r>
                    </a:p>
                  </a:txBody>
                  <a:tcPr>
                    <a:lnB>
                      <a:noFill/>
                    </a:lnB>
                    <a:noFill/>
                  </a:tcPr>
                </a:tc>
                <a:extLst>
                  <a:ext uri="{0D108BD9-81ED-4DB2-BD59-A6C34878D82A}">
                    <a16:rowId xmlns:a16="http://schemas.microsoft.com/office/drawing/2014/main" val="1407617855"/>
                  </a:ext>
                </a:extLst>
              </a:tr>
              <a:tr h="273263">
                <a:tc gridSpan="12">
                  <a:txBody>
                    <a:bodyPr/>
                    <a:lstStyle/>
                    <a:p>
                      <a:pPr algn="ctr"/>
                      <a:r>
                        <a:rPr lang="en-US" sz="1400" dirty="0">
                          <a:latin typeface="Helvetica" panose="020B0604020202020204" pitchFamily="34" charset="0"/>
                          <a:cs typeface="Helvetica" panose="020B0604020202020204" pitchFamily="34" charset="0"/>
                        </a:rPr>
                        <a:t>Depressed</a:t>
                      </a:r>
                    </a:p>
                  </a:txBody>
                  <a:tcP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lnL>
                      <a:noFill/>
                    </a:lnL>
                    <a:lnT>
                      <a:noFill/>
                    </a:lnT>
                  </a:tcPr>
                </a:tc>
                <a:tc hMerge="1">
                  <a:txBody>
                    <a:bodyPr/>
                    <a:lstStyle/>
                    <a:p>
                      <a:endParaRPr lang="en-US"/>
                    </a:p>
                  </a:txBody>
                  <a:tcPr/>
                </a:tc>
                <a:tc hMerge="1">
                  <a:txBody>
                    <a:bodyPr/>
                    <a:lstStyle/>
                    <a:p>
                      <a:endParaRPr lang="en-US"/>
                    </a:p>
                  </a:txBody>
                  <a:tcPr>
                    <a:lnL>
                      <a:noFill/>
                    </a:lnL>
                    <a:lnT>
                      <a:noFill/>
                    </a:lnT>
                  </a:tcPr>
                </a:tc>
                <a:tc hMerge="1">
                  <a:txBody>
                    <a:bodyPr/>
                    <a:lstStyle/>
                    <a:p>
                      <a:endParaRPr lang="en-US"/>
                    </a:p>
                  </a:txBody>
                  <a:tcPr/>
                </a:tc>
                <a:tc hMerge="1">
                  <a:txBody>
                    <a:bodyPr/>
                    <a:lstStyle/>
                    <a:p>
                      <a:endParaRPr lang="en-US"/>
                    </a:p>
                  </a:txBody>
                  <a:tcPr>
                    <a:lnL>
                      <a:noFill/>
                    </a:lnL>
                    <a:lnT>
                      <a:noFill/>
                    </a:lnT>
                  </a:tcPr>
                </a:tc>
                <a:tc hMerge="1">
                  <a:txBody>
                    <a:bodyPr/>
                    <a:lstStyle/>
                    <a:p>
                      <a:endParaRPr lang="en-US"/>
                    </a:p>
                  </a:txBody>
                  <a:tcPr/>
                </a:tc>
                <a:tc hMerge="1">
                  <a:txBody>
                    <a:bodyPr/>
                    <a:lstStyle/>
                    <a:p>
                      <a:endParaRPr lang="en-US"/>
                    </a:p>
                  </a:txBody>
                  <a:tcPr>
                    <a:lnL>
                      <a:noFill/>
                    </a:lnL>
                    <a:lnT>
                      <a:noFill/>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702738365"/>
                  </a:ext>
                </a:extLst>
              </a:tr>
              <a:tr h="273263">
                <a:tc>
                  <a:txBody>
                    <a:bodyPr/>
                    <a:lstStyle/>
                    <a:p>
                      <a:r>
                        <a:rPr lang="en-US" sz="1400" dirty="0">
                          <a:latin typeface="Helvetica" panose="020B0604020202020204" pitchFamily="34" charset="0"/>
                          <a:cs typeface="Helvetica" panose="020B0604020202020204" pitchFamily="34" charset="0"/>
                        </a:rPr>
                        <a:t>F</a:t>
                      </a:r>
                      <a:r>
                        <a:rPr lang="en-US" sz="1400" baseline="0" dirty="0">
                          <a:latin typeface="Helvetica" panose="020B0604020202020204" pitchFamily="34" charset="0"/>
                          <a:cs typeface="Helvetica" panose="020B0604020202020204" pitchFamily="34" charset="0"/>
                        </a:rPr>
                        <a:t> vs. </a:t>
                      </a:r>
                      <a:r>
                        <a:rPr lang="en-US" sz="1400" dirty="0">
                          <a:latin typeface="Helvetica" panose="020B0604020202020204" pitchFamily="34" charset="0"/>
                          <a:cs typeface="Helvetica" panose="020B0604020202020204" pitchFamily="34" charset="0"/>
                        </a:rPr>
                        <a:t>T</a:t>
                      </a:r>
                    </a:p>
                  </a:txBody>
                  <a:tcPr>
                    <a:lnT>
                      <a:noFill/>
                    </a:lnT>
                  </a:tcPr>
                </a:tc>
                <a:tc gridSpan="2">
                  <a:txBody>
                    <a:bodyPr/>
                    <a:lstStyle/>
                    <a:p>
                      <a:r>
                        <a:rPr lang="en-US" sz="1400">
                          <a:latin typeface="Helvetica" panose="020B0604020202020204" pitchFamily="34" charset="0"/>
                          <a:cs typeface="Helvetica" panose="020B0604020202020204" pitchFamily="34" charset="0"/>
                        </a:rPr>
                        <a:t>0.10 [0.007]</a:t>
                      </a:r>
                      <a:endParaRPr lang="en-US" sz="1400"/>
                    </a:p>
                  </a:txBody>
                  <a:tcPr>
                    <a:noFill/>
                  </a:tcPr>
                </a:tc>
                <a:tc hMerge="1">
                  <a:txBody>
                    <a:bodyPr/>
                    <a:lstStyle/>
                    <a:p>
                      <a:r>
                        <a:rPr lang="en-US" sz="1400">
                          <a:latin typeface="Helvetica" panose="020B0604020202020204" pitchFamily="34" charset="0"/>
                          <a:cs typeface="Helvetica" panose="020B0604020202020204" pitchFamily="34" charset="0"/>
                        </a:rPr>
                        <a:t>11.61 [0.066]</a:t>
                      </a:r>
                      <a:endParaRPr lang="en-US" sz="1400" dirty="0">
                        <a:latin typeface="Helvetica" panose="020B0604020202020204" pitchFamily="34" charset="0"/>
                        <a:cs typeface="Helvetica" panose="020B0604020202020204" pitchFamily="34" charset="0"/>
                      </a:endParaRPr>
                    </a:p>
                  </a:txBody>
                  <a:tcPr>
                    <a:lnT>
                      <a:noFill/>
                    </a:lnT>
                  </a:tcPr>
                </a:tc>
                <a:tc gridSpan="2">
                  <a:txBody>
                    <a:bodyPr/>
                    <a:lstStyle/>
                    <a:p>
                      <a:r>
                        <a:rPr lang="en-US" sz="1400">
                          <a:latin typeface="Helvetica" panose="020B0604020202020204" pitchFamily="34" charset="0"/>
                          <a:cs typeface="Helvetica" panose="020B0604020202020204" pitchFamily="34" charset="0"/>
                        </a:rPr>
                        <a:t>0.10 [0.009]</a:t>
                      </a:r>
                      <a:endParaRPr lang="en-US" sz="1400"/>
                    </a:p>
                  </a:txBody>
                  <a:tcPr>
                    <a:noFill/>
                  </a:tcPr>
                </a:tc>
                <a:tc hMerge="1">
                  <a:txBody>
                    <a:bodyPr/>
                    <a:lstStyle/>
                    <a:p>
                      <a:r>
                        <a:rPr lang="en-US" sz="1400">
                          <a:latin typeface="Helvetica" panose="020B0604020202020204" pitchFamily="34" charset="0"/>
                          <a:cs typeface="Helvetica" panose="020B0604020202020204" pitchFamily="34" charset="0"/>
                        </a:rPr>
                        <a:t>0.10 [0.009]</a:t>
                      </a:r>
                      <a:endParaRPr lang="en-US" sz="1400" dirty="0">
                        <a:latin typeface="Helvetica" panose="020B0604020202020204" pitchFamily="34" charset="0"/>
                        <a:cs typeface="Helvetica" panose="020B0604020202020204" pitchFamily="34" charset="0"/>
                      </a:endParaRPr>
                    </a:p>
                  </a:txBody>
                  <a:tcPr>
                    <a:lnT>
                      <a:noFill/>
                    </a:lnT>
                    <a:noFill/>
                  </a:tcPr>
                </a:tc>
                <a:tc gridSpan="4">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a:p>
                  </a:txBody>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dirty="0">
                          <a:latin typeface="Helvetica" panose="020B0604020202020204" pitchFamily="34" charset="0"/>
                          <a:cs typeface="Helvetica" panose="020B0604020202020204" pitchFamily="34" charset="0"/>
                        </a:rPr>
                        <a:t>0.01 [0.011]</a:t>
                      </a:r>
                    </a:p>
                  </a:txBody>
                  <a:tcPr>
                    <a:lnT>
                      <a:noFill/>
                    </a:lnT>
                    <a:noFill/>
                  </a:tcPr>
                </a:tc>
                <a:tc gridSpan="3">
                  <a:txBody>
                    <a:bodyPr/>
                    <a:lstStyle/>
                    <a:p>
                      <a:r>
                        <a:rPr lang="en-US" sz="1400">
                          <a:latin typeface="Helvetica" panose="020B0604020202020204" pitchFamily="34" charset="0"/>
                          <a:cs typeface="Helvetica" panose="020B0604020202020204" pitchFamily="34" charset="0"/>
                        </a:rPr>
                        <a:t>0.01 [0.011]</a:t>
                      </a:r>
                      <a:endParaRPr lang="en-US" sz="1400"/>
                    </a:p>
                  </a:txBody>
                  <a:tcPr>
                    <a:lnT>
                      <a:noFill/>
                    </a:lnT>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0.01 [0.011]</a:t>
                      </a:r>
                    </a:p>
                  </a:txBody>
                  <a:tcPr>
                    <a:lnT>
                      <a:noFill/>
                    </a:lnT>
                    <a:noFill/>
                  </a:tcPr>
                </a:tc>
                <a:extLst>
                  <a:ext uri="{0D108BD9-81ED-4DB2-BD59-A6C34878D82A}">
                    <a16:rowId xmlns:a16="http://schemas.microsoft.com/office/drawing/2014/main" val="1378733186"/>
                  </a:ext>
                </a:extLst>
              </a:tr>
              <a:tr h="273263">
                <a:tc>
                  <a:txBody>
                    <a:bodyPr/>
                    <a:lstStyle/>
                    <a:p>
                      <a:r>
                        <a:rPr lang="en-US" sz="1400" dirty="0">
                          <a:latin typeface="Helvetica" panose="020B0604020202020204" pitchFamily="34" charset="0"/>
                          <a:cs typeface="Helvetica" panose="020B0604020202020204" pitchFamily="34" charset="0"/>
                        </a:rPr>
                        <a:t>F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noFill/>
                  </a:tcPr>
                </a:tc>
                <a:tc gridSpan="2">
                  <a:txBody>
                    <a:bodyPr/>
                    <a:lstStyle/>
                    <a:p>
                      <a:r>
                        <a:rPr lang="en-US" sz="1400">
                          <a:latin typeface="Helvetica" panose="020B0604020202020204" pitchFamily="34" charset="0"/>
                          <a:cs typeface="Helvetica" panose="020B0604020202020204" pitchFamily="34" charset="0"/>
                        </a:rPr>
                        <a:t>0.11</a:t>
                      </a:r>
                      <a:r>
                        <a:rPr lang="en-US" sz="1400" baseline="0">
                          <a:latin typeface="Helvetica" panose="020B0604020202020204" pitchFamily="34" charset="0"/>
                          <a:cs typeface="Helvetica" panose="020B0604020202020204" pitchFamily="34" charset="0"/>
                        </a:rPr>
                        <a:t> [0.009]</a:t>
                      </a:r>
                      <a:endParaRPr lang="en-US" sz="1400"/>
                    </a:p>
                  </a:txBody>
                  <a:tcPr>
                    <a:noFill/>
                  </a:tcPr>
                </a:tc>
                <a:tc hMerge="1">
                  <a:txBody>
                    <a:bodyPr/>
                    <a:lstStyle/>
                    <a:p>
                      <a:r>
                        <a:rPr lang="en-US" sz="1400">
                          <a:latin typeface="Helvetica" panose="020B0604020202020204" pitchFamily="34" charset="0"/>
                          <a:cs typeface="Helvetica" panose="020B0604020202020204" pitchFamily="34" charset="0"/>
                        </a:rPr>
                        <a:t>11.76 [0.276]</a:t>
                      </a:r>
                      <a:endParaRPr lang="en-US" sz="1400" dirty="0">
                        <a:latin typeface="Helvetica" panose="020B0604020202020204" pitchFamily="34" charset="0"/>
                        <a:cs typeface="Helvetica" panose="020B0604020202020204" pitchFamily="34" charset="0"/>
                      </a:endParaRPr>
                    </a:p>
                  </a:txBody>
                  <a:tcPr>
                    <a:noFill/>
                  </a:tcPr>
                </a:tc>
                <a:tc gridSpan="2">
                  <a:txBody>
                    <a:bodyPr/>
                    <a:lstStyle/>
                    <a:p>
                      <a:endParaRPr lang="en-US" sz="140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gridSpan="4">
                  <a:txBody>
                    <a:bodyPr/>
                    <a:lstStyle/>
                    <a:p>
                      <a:r>
                        <a:rPr lang="en-US" sz="1400">
                          <a:latin typeface="Helvetica" panose="020B0604020202020204" pitchFamily="34" charset="0"/>
                          <a:cs typeface="Helvetica" panose="020B0604020202020204" pitchFamily="34" charset="0"/>
                        </a:rPr>
                        <a:t>0.04 [0.007]</a:t>
                      </a:r>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0.04 [0.007]</a:t>
                      </a:r>
                    </a:p>
                  </a:txBody>
                  <a:tcPr>
                    <a:noFill/>
                  </a:tcPr>
                </a:tc>
                <a:tc hMerge="1">
                  <a:txBody>
                    <a:bodyPr/>
                    <a:lstStyle/>
                    <a:p>
                      <a:r>
                        <a:rPr lang="en-US" sz="1400" b="1">
                          <a:latin typeface="Helvetica" panose="020B0604020202020204" pitchFamily="34" charset="0"/>
                          <a:cs typeface="Helvetica" panose="020B0604020202020204" pitchFamily="34" charset="0"/>
                        </a:rPr>
                        <a:t>0.07 [0.011]***</a:t>
                      </a:r>
                      <a:endParaRPr lang="en-US" sz="1400" dirty="0">
                        <a:latin typeface="Helvetica" panose="020B0604020202020204" pitchFamily="34" charset="0"/>
                        <a:cs typeface="Helvetica" panose="020B0604020202020204" pitchFamily="34" charset="0"/>
                      </a:endParaRPr>
                    </a:p>
                  </a:txBody>
                  <a:tcPr>
                    <a:noFill/>
                  </a:tcPr>
                </a:tc>
                <a:tc gridSpan="3">
                  <a:txBody>
                    <a:bodyPr/>
                    <a:lstStyle/>
                    <a:p>
                      <a:r>
                        <a:rPr lang="en-US" sz="1400" b="1">
                          <a:latin typeface="Helvetica" panose="020B0604020202020204" pitchFamily="34" charset="0"/>
                          <a:cs typeface="Helvetica" panose="020B0604020202020204" pitchFamily="34" charset="0"/>
                        </a:rPr>
                        <a:t>0.07 [0.011]***</a:t>
                      </a:r>
                      <a:endParaRPr lang="en-US" sz="1400"/>
                    </a:p>
                  </a:txBody>
                  <a:tcPr>
                    <a:noFill/>
                  </a:tcPr>
                </a:tc>
                <a:tc hMerge="1">
                  <a:txBody>
                    <a:bodyPr/>
                    <a:lstStyle/>
                    <a:p>
                      <a:endParaRPr lang="en-US"/>
                    </a:p>
                  </a:txBody>
                  <a:tcPr/>
                </a:tc>
                <a:tc hMerge="1">
                  <a:txBody>
                    <a:bodyPr/>
                    <a:lstStyle/>
                    <a:p>
                      <a:r>
                        <a:rPr lang="en-US" sz="1400" b="1" dirty="0">
                          <a:latin typeface="Helvetica" panose="020B0604020202020204" pitchFamily="34" charset="0"/>
                          <a:cs typeface="Helvetica" panose="020B0604020202020204" pitchFamily="34" charset="0"/>
                        </a:rPr>
                        <a:t>0.07 [0.011]***</a:t>
                      </a:r>
                    </a:p>
                  </a:txBody>
                  <a:tcPr>
                    <a:noFill/>
                  </a:tcPr>
                </a:tc>
                <a:extLst>
                  <a:ext uri="{0D108BD9-81ED-4DB2-BD59-A6C34878D82A}">
                    <a16:rowId xmlns:a16="http://schemas.microsoft.com/office/drawing/2014/main" val="2777343124"/>
                  </a:ext>
                </a:extLst>
              </a:tr>
              <a:tr h="273263">
                <a:tc>
                  <a:txBody>
                    <a:bodyPr/>
                    <a:lstStyle/>
                    <a:p>
                      <a:r>
                        <a:rPr lang="en-US" sz="1400" dirty="0">
                          <a:latin typeface="Helvetica" panose="020B0604020202020204" pitchFamily="34" charset="0"/>
                          <a:cs typeface="Helvetica" panose="020B0604020202020204" pitchFamily="34" charset="0"/>
                        </a:rPr>
                        <a:t>T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tc>
                <a:tc gridSpan="2">
                  <a:txBody>
                    <a:bodyPr/>
                    <a:lstStyle/>
                    <a:p>
                      <a:endParaRPr lang="en-US" sz="1400" dirty="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tc>
                <a:tc gridSpan="2">
                  <a:txBody>
                    <a:bodyPr/>
                    <a:lstStyle/>
                    <a:p>
                      <a:r>
                        <a:rPr lang="en-US" sz="1400" dirty="0">
                          <a:latin typeface="Helvetica" panose="020B0604020202020204" pitchFamily="34" charset="0"/>
                          <a:cs typeface="Helvetica" panose="020B0604020202020204" pitchFamily="34" charset="0"/>
                        </a:rPr>
                        <a:t>0.09 [0.012]</a:t>
                      </a:r>
                      <a:endParaRPr lang="en-US" sz="1400" dirty="0"/>
                    </a:p>
                  </a:txBody>
                  <a:tcPr>
                    <a:noFill/>
                  </a:tcPr>
                </a:tc>
                <a:tc hMerge="1">
                  <a:txBody>
                    <a:bodyPr/>
                    <a:lstStyle/>
                    <a:p>
                      <a:r>
                        <a:rPr lang="en-US" sz="1400" dirty="0">
                          <a:latin typeface="Helvetica" panose="020B0604020202020204" pitchFamily="34" charset="0"/>
                          <a:cs typeface="Helvetica" panose="020B0604020202020204" pitchFamily="34" charset="0"/>
                        </a:rPr>
                        <a:t>0.09 [0.012]</a:t>
                      </a:r>
                    </a:p>
                  </a:txBody>
                  <a:tcPr>
                    <a:noFill/>
                  </a:tcPr>
                </a:tc>
                <a:tc gridSpan="4">
                  <a:txBody>
                    <a:bodyPr/>
                    <a:lstStyle/>
                    <a:p>
                      <a:r>
                        <a:rPr lang="en-US" sz="1400" dirty="0">
                          <a:latin typeface="Helvetica" panose="020B0604020202020204" pitchFamily="34" charset="0"/>
                          <a:cs typeface="Helvetica" panose="020B0604020202020204" pitchFamily="34" charset="0"/>
                        </a:rPr>
                        <a:t>0.08</a:t>
                      </a:r>
                      <a:r>
                        <a:rPr lang="en-US" sz="1400" baseline="0" dirty="0">
                          <a:latin typeface="Helvetica" panose="020B0604020202020204" pitchFamily="34" charset="0"/>
                          <a:cs typeface="Helvetica" panose="020B0604020202020204" pitchFamily="34" charset="0"/>
                        </a:rPr>
                        <a:t> [0.010]</a:t>
                      </a:r>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0.08</a:t>
                      </a:r>
                      <a:r>
                        <a:rPr lang="en-US" sz="1400" baseline="0" dirty="0">
                          <a:latin typeface="Helvetica" panose="020B0604020202020204" pitchFamily="34" charset="0"/>
                          <a:cs typeface="Helvetica" panose="020B0604020202020204" pitchFamily="34" charset="0"/>
                        </a:rPr>
                        <a:t> [0.010]</a:t>
                      </a:r>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dirty="0">
                          <a:latin typeface="Helvetica" panose="020B0604020202020204" pitchFamily="34" charset="0"/>
                          <a:cs typeface="Helvetica" panose="020B0604020202020204" pitchFamily="34" charset="0"/>
                        </a:rPr>
                        <a:t>0.01 [0.013]</a:t>
                      </a:r>
                    </a:p>
                  </a:txBody>
                  <a:tcPr>
                    <a:noFill/>
                  </a:tcPr>
                </a:tc>
                <a:tc gridSpan="3">
                  <a:txBody>
                    <a:bodyPr/>
                    <a:lstStyle/>
                    <a:p>
                      <a:r>
                        <a:rPr lang="en-US" sz="1400" dirty="0">
                          <a:latin typeface="Helvetica" panose="020B0604020202020204" pitchFamily="34" charset="0"/>
                          <a:cs typeface="Helvetica" panose="020B0604020202020204" pitchFamily="34" charset="0"/>
                        </a:rPr>
                        <a:t>0.01 [0.013]</a:t>
                      </a:r>
                      <a:endParaRPr lang="en-US" sz="1400" dirty="0"/>
                    </a:p>
                  </a:txBody>
                  <a:tcPr>
                    <a:noFill/>
                  </a:tcPr>
                </a:tc>
                <a:tc hMerge="1">
                  <a:txBody>
                    <a:bodyPr/>
                    <a:lstStyle/>
                    <a:p>
                      <a:endParaRPr lang="en-US"/>
                    </a:p>
                  </a:txBody>
                  <a:tcPr/>
                </a:tc>
                <a:tc hMerge="1">
                  <a:txBody>
                    <a:bodyPr/>
                    <a:lstStyle/>
                    <a:p>
                      <a:r>
                        <a:rPr lang="en-US" sz="1400" dirty="0">
                          <a:latin typeface="Helvetica" panose="020B0604020202020204" pitchFamily="34" charset="0"/>
                          <a:cs typeface="Helvetica" panose="020B0604020202020204" pitchFamily="34" charset="0"/>
                        </a:rPr>
                        <a:t>0.01 [0.013]</a:t>
                      </a:r>
                    </a:p>
                  </a:txBody>
                  <a:tcPr>
                    <a:noFill/>
                  </a:tcPr>
                </a:tc>
                <a:extLst>
                  <a:ext uri="{0D108BD9-81ED-4DB2-BD59-A6C34878D82A}">
                    <a16:rowId xmlns:a16="http://schemas.microsoft.com/office/drawing/2014/main" val="913638867"/>
                  </a:ext>
                </a:extLst>
              </a:tr>
              <a:tr h="273263">
                <a:tc gridSpan="12">
                  <a:txBody>
                    <a:bodyPr/>
                    <a:lstStyle/>
                    <a:p>
                      <a:pPr algn="ctr"/>
                      <a:r>
                        <a:rPr lang="en-US" sz="1400" dirty="0">
                          <a:latin typeface="Helvetica" panose="020B0604020202020204" pitchFamily="34" charset="0"/>
                          <a:cs typeface="Helvetica" panose="020B0604020202020204" pitchFamily="34" charset="0"/>
                        </a:rPr>
                        <a:t>BMI</a:t>
                      </a: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308017794"/>
                  </a:ext>
                </a:extLst>
              </a:tr>
              <a:tr h="273263">
                <a:tc gridSpan="2">
                  <a:txBody>
                    <a:bodyPr/>
                    <a:lstStyle/>
                    <a:p>
                      <a:r>
                        <a:rPr lang="en-US" sz="1400" dirty="0">
                          <a:latin typeface="Helvetica" panose="020B0604020202020204" pitchFamily="34" charset="0"/>
                          <a:cs typeface="Helvetica" panose="020B0604020202020204" pitchFamily="34" charset="0"/>
                        </a:rPr>
                        <a:t>F</a:t>
                      </a:r>
                      <a:r>
                        <a:rPr lang="en-US" sz="1400" baseline="0" dirty="0">
                          <a:latin typeface="Helvetica" panose="020B0604020202020204" pitchFamily="34" charset="0"/>
                          <a:cs typeface="Helvetica" panose="020B0604020202020204" pitchFamily="34" charset="0"/>
                        </a:rPr>
                        <a:t> vs. </a:t>
                      </a:r>
                      <a:r>
                        <a:rPr lang="en-US" sz="1400" dirty="0">
                          <a:latin typeface="Helvetica" panose="020B0604020202020204" pitchFamily="34" charset="0"/>
                          <a:cs typeface="Helvetica" panose="020B0604020202020204" pitchFamily="34" charset="0"/>
                        </a:rPr>
                        <a:t>T</a:t>
                      </a:r>
                    </a:p>
                  </a:txBody>
                  <a:tcPr/>
                </a:tc>
                <a:tc hMerge="1">
                  <a:txBody>
                    <a:bodyPr/>
                    <a:lstStyle/>
                    <a:p>
                      <a:r>
                        <a:rPr lang="en-US" sz="1400" dirty="0">
                          <a:latin typeface="Helvetica" panose="020B0604020202020204" pitchFamily="34" charset="0"/>
                          <a:cs typeface="Helvetica" panose="020B0604020202020204" pitchFamily="34" charset="0"/>
                        </a:rPr>
                        <a:t>28.66 [0.184]</a:t>
                      </a:r>
                      <a:endParaRPr lang="en-US" dirty="0"/>
                    </a:p>
                  </a:txBody>
                  <a:tcPr>
                    <a:noFill/>
                  </a:tcPr>
                </a:tc>
                <a:tc gridSpan="2">
                  <a:txBody>
                    <a:bodyPr/>
                    <a:lstStyle/>
                    <a:p>
                      <a:r>
                        <a:rPr lang="en-US" sz="1400">
                          <a:latin typeface="Helvetica" panose="020B0604020202020204" pitchFamily="34" charset="0"/>
                          <a:cs typeface="Helvetica" panose="020B0604020202020204" pitchFamily="34" charset="0"/>
                        </a:rPr>
                        <a:t>28.66 [0.184]</a:t>
                      </a:r>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a:latin typeface="Helvetica" panose="020B0604020202020204" pitchFamily="34" charset="0"/>
                          <a:cs typeface="Helvetica" panose="020B0604020202020204" pitchFamily="34" charset="0"/>
                        </a:rPr>
                        <a:t>28.72 [0.186]</a:t>
                      </a:r>
                      <a:endParaRPr lang="en-US"/>
                    </a:p>
                  </a:txBody>
                  <a:tcPr>
                    <a:noFill/>
                  </a:tcPr>
                </a:tc>
                <a:tc gridSpan="2">
                  <a:txBody>
                    <a:bodyPr/>
                    <a:lstStyle/>
                    <a:p>
                      <a:r>
                        <a:rPr lang="en-US" sz="1400">
                          <a:latin typeface="Helvetica" panose="020B0604020202020204" pitchFamily="34" charset="0"/>
                          <a:cs typeface="Helvetica" panose="020B0604020202020204" pitchFamily="34" charset="0"/>
                        </a:rPr>
                        <a:t>28.72 [0.186]</a:t>
                      </a:r>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gridSpan="4">
                  <a:txBody>
                    <a:bodyPr/>
                    <a:lstStyle/>
                    <a:p>
                      <a:endParaRPr lang="en-US" sz="140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a:latin typeface="Helvetica" panose="020B0604020202020204" pitchFamily="34" charset="0"/>
                          <a:cs typeface="Helvetica" panose="020B0604020202020204" pitchFamily="34" charset="0"/>
                        </a:rPr>
                        <a:t>-0.06 [0.283]</a:t>
                      </a:r>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a:latin typeface="Helvetica" panose="020B0604020202020204" pitchFamily="34" charset="0"/>
                          <a:cs typeface="Helvetica" panose="020B0604020202020204" pitchFamily="34" charset="0"/>
                        </a:rPr>
                        <a:t>-0.06 [0.283]</a:t>
                      </a:r>
                      <a:endParaRPr lang="en-US"/>
                    </a:p>
                  </a:txBody>
                  <a:tcPr>
                    <a:noFill/>
                  </a:tcPr>
                </a:tc>
                <a:tc gridSpan="2">
                  <a:txBody>
                    <a:bodyPr/>
                    <a:lstStyle/>
                    <a:p>
                      <a:r>
                        <a:rPr lang="en-US" sz="1400" dirty="0">
                          <a:latin typeface="Helvetica" panose="020B0604020202020204" pitchFamily="34" charset="0"/>
                          <a:cs typeface="Helvetica" panose="020B0604020202020204" pitchFamily="34" charset="0"/>
                        </a:rPr>
                        <a:t>-0.06 [0.283]</a:t>
                      </a:r>
                      <a:endParaRPr lang="en-US" sz="1400" dirty="0"/>
                    </a:p>
                  </a:txBody>
                  <a:tcPr>
                    <a:noFill/>
                  </a:tcPr>
                </a:tc>
                <a:tc hMerge="1">
                  <a:txBody>
                    <a:bodyPr/>
                    <a:lstStyle/>
                    <a:p>
                      <a:r>
                        <a:rPr lang="en-US" sz="1400" dirty="0">
                          <a:latin typeface="Helvetica" panose="020B0604020202020204" pitchFamily="34" charset="0"/>
                          <a:cs typeface="Helvetica" panose="020B0604020202020204" pitchFamily="34" charset="0"/>
                        </a:rPr>
                        <a:t>-0.06 [0.283]</a:t>
                      </a:r>
                    </a:p>
                  </a:txBody>
                  <a:tcPr>
                    <a:noFill/>
                  </a:tcPr>
                </a:tc>
                <a:extLst>
                  <a:ext uri="{0D108BD9-81ED-4DB2-BD59-A6C34878D82A}">
                    <a16:rowId xmlns:a16="http://schemas.microsoft.com/office/drawing/2014/main" val="4132104646"/>
                  </a:ext>
                </a:extLst>
              </a:tr>
              <a:tr h="273263">
                <a:tc gridSpan="2">
                  <a:txBody>
                    <a:bodyPr/>
                    <a:lstStyle/>
                    <a:p>
                      <a:r>
                        <a:rPr lang="en-US" sz="1400" dirty="0">
                          <a:latin typeface="Helvetica" panose="020B0604020202020204" pitchFamily="34" charset="0"/>
                          <a:cs typeface="Helvetica" panose="020B0604020202020204" pitchFamily="34" charset="0"/>
                        </a:rPr>
                        <a:t>F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dirty="0">
                          <a:latin typeface="Helvetica" panose="020B0604020202020204" pitchFamily="34" charset="0"/>
                          <a:cs typeface="Helvetica" panose="020B0604020202020204" pitchFamily="34" charset="0"/>
                        </a:rPr>
                        <a:t>28.91 [0.175]</a:t>
                      </a:r>
                      <a:endParaRPr lang="en-US" dirty="0"/>
                    </a:p>
                  </a:txBody>
                  <a:tcPr>
                    <a:noFill/>
                  </a:tcPr>
                </a:tc>
                <a:tc gridSpan="2">
                  <a:txBody>
                    <a:bodyPr/>
                    <a:lstStyle/>
                    <a:p>
                      <a:r>
                        <a:rPr lang="en-US" sz="1400">
                          <a:latin typeface="Helvetica" panose="020B0604020202020204" pitchFamily="34" charset="0"/>
                          <a:cs typeface="Helvetica" panose="020B0604020202020204" pitchFamily="34" charset="0"/>
                        </a:rPr>
                        <a:t>28.91 [0.175]</a:t>
                      </a:r>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a:p>
                  </a:txBody>
                  <a:tcPr>
                    <a:noFill/>
                  </a:tcPr>
                </a:tc>
                <a:tc gridSpan="2">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a:latin typeface="Helvetica" panose="020B0604020202020204" pitchFamily="34" charset="0"/>
                          <a:cs typeface="Helvetica" panose="020B0604020202020204" pitchFamily="34" charset="0"/>
                        </a:rPr>
                        <a:t>28.24 [0.279]</a:t>
                      </a:r>
                      <a:endParaRPr lang="en-US" sz="1400" dirty="0">
                        <a:latin typeface="Helvetica" panose="020B0604020202020204" pitchFamily="34" charset="0"/>
                        <a:cs typeface="Helvetica" panose="020B0604020202020204" pitchFamily="34" charset="0"/>
                      </a:endParaRPr>
                    </a:p>
                  </a:txBody>
                  <a:tcPr>
                    <a:noFill/>
                  </a:tcPr>
                </a:tc>
                <a:tc gridSpan="4">
                  <a:txBody>
                    <a:bodyPr/>
                    <a:lstStyle/>
                    <a:p>
                      <a:r>
                        <a:rPr lang="en-US" sz="1400">
                          <a:latin typeface="Helvetica" panose="020B0604020202020204" pitchFamily="34" charset="0"/>
                          <a:cs typeface="Helvetica" panose="020B0604020202020204" pitchFamily="34" charset="0"/>
                        </a:rPr>
                        <a:t>28.24 [0.279]</a:t>
                      </a:r>
                      <a:endParaRPr lang="en-US" sz="1400"/>
                    </a:p>
                  </a:txBody>
                  <a:tcPr>
                    <a:noFill/>
                  </a:tcPr>
                </a:tc>
                <a:tc hMerge="1">
                  <a:txBody>
                    <a:bodyPr/>
                    <a:lstStyle/>
                    <a:p>
                      <a:r>
                        <a:rPr lang="en-US" sz="1400" dirty="0">
                          <a:latin typeface="Helvetica" panose="020B0604020202020204" pitchFamily="34" charset="0"/>
                          <a:cs typeface="Helvetica" panose="020B0604020202020204" pitchFamily="34" charset="0"/>
                        </a:rPr>
                        <a:t>28.24 [0.279]</a:t>
                      </a:r>
                    </a:p>
                  </a:txBody>
                  <a:tcPr>
                    <a:noFill/>
                  </a:tcPr>
                </a:tc>
                <a:tc hMerge="1">
                  <a:txBody>
                    <a:bodyPr/>
                    <a:lstStyle/>
                    <a:p>
                      <a:r>
                        <a:rPr lang="en-US" sz="1400">
                          <a:latin typeface="Helvetica" panose="020B0604020202020204" pitchFamily="34" charset="0"/>
                          <a:cs typeface="Helvetica" panose="020B0604020202020204" pitchFamily="34" charset="0"/>
                        </a:rPr>
                        <a:t>0.67 [0.375]</a:t>
                      </a:r>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a:latin typeface="Helvetica" panose="020B0604020202020204" pitchFamily="34" charset="0"/>
                          <a:cs typeface="Helvetica" panose="020B0604020202020204" pitchFamily="34" charset="0"/>
                        </a:rPr>
                        <a:t>0.67 [0.375]</a:t>
                      </a:r>
                      <a:endParaRPr lang="en-US"/>
                    </a:p>
                  </a:txBody>
                  <a:tcPr>
                    <a:noFill/>
                  </a:tcPr>
                </a:tc>
                <a:tc gridSpan="2">
                  <a:txBody>
                    <a:bodyPr/>
                    <a:lstStyle/>
                    <a:p>
                      <a:r>
                        <a:rPr lang="en-US" sz="1400" dirty="0">
                          <a:latin typeface="Helvetica" panose="020B0604020202020204" pitchFamily="34" charset="0"/>
                          <a:cs typeface="Helvetica" panose="020B0604020202020204" pitchFamily="34" charset="0"/>
                        </a:rPr>
                        <a:t>0.67 [0.375]</a:t>
                      </a:r>
                      <a:endParaRPr lang="en-US" sz="1400" dirty="0"/>
                    </a:p>
                  </a:txBody>
                  <a:tcPr>
                    <a:noFill/>
                  </a:tcPr>
                </a:tc>
                <a:tc hMerge="1">
                  <a:txBody>
                    <a:bodyPr/>
                    <a:lstStyle/>
                    <a:p>
                      <a:r>
                        <a:rPr lang="en-US" sz="1400" dirty="0">
                          <a:latin typeface="Helvetica" panose="020B0604020202020204" pitchFamily="34" charset="0"/>
                          <a:cs typeface="Helvetica" panose="020B0604020202020204" pitchFamily="34" charset="0"/>
                        </a:rPr>
                        <a:t>0.67 [0.375]</a:t>
                      </a:r>
                    </a:p>
                  </a:txBody>
                  <a:tcPr>
                    <a:noFill/>
                  </a:tcPr>
                </a:tc>
                <a:extLst>
                  <a:ext uri="{0D108BD9-81ED-4DB2-BD59-A6C34878D82A}">
                    <a16:rowId xmlns:a16="http://schemas.microsoft.com/office/drawing/2014/main" val="464091273"/>
                  </a:ext>
                </a:extLst>
              </a:tr>
              <a:tr h="273263">
                <a:tc gridSpan="2">
                  <a:txBody>
                    <a:bodyPr/>
                    <a:lstStyle/>
                    <a:p>
                      <a:r>
                        <a:rPr lang="en-US" sz="1400" dirty="0">
                          <a:latin typeface="Helvetica" panose="020B0604020202020204" pitchFamily="34" charset="0"/>
                          <a:cs typeface="Helvetica" panose="020B0604020202020204" pitchFamily="34" charset="0"/>
                        </a:rPr>
                        <a:t>T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tc>
                <a:tc hMerge="1">
                  <a:txBody>
                    <a:bodyPr/>
                    <a:lstStyle/>
                    <a:p>
                      <a:endParaRPr lang="en-US" dirty="0"/>
                    </a:p>
                  </a:txBody>
                  <a:tcPr>
                    <a:noFill/>
                  </a:tcPr>
                </a:tc>
                <a:tc gridSpan="2">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dirty="0">
                          <a:latin typeface="Helvetica" panose="020B0604020202020204" pitchFamily="34" charset="0"/>
                          <a:cs typeface="Helvetica" panose="020B0604020202020204" pitchFamily="34" charset="0"/>
                        </a:rPr>
                        <a:t>28.63 [0.223]</a:t>
                      </a:r>
                      <a:endParaRPr lang="en-US" dirty="0"/>
                    </a:p>
                  </a:txBody>
                  <a:tcPr>
                    <a:noFill/>
                  </a:tcPr>
                </a:tc>
                <a:tc gridSpan="2">
                  <a:txBody>
                    <a:bodyPr/>
                    <a:lstStyle/>
                    <a:p>
                      <a:r>
                        <a:rPr lang="en-US" sz="1400" dirty="0">
                          <a:latin typeface="Helvetica" panose="020B0604020202020204" pitchFamily="34" charset="0"/>
                          <a:cs typeface="Helvetica" panose="020B0604020202020204" pitchFamily="34" charset="0"/>
                        </a:rPr>
                        <a:t>28.63 [0.223]</a:t>
                      </a:r>
                    </a:p>
                  </a:txBody>
                  <a:tcPr>
                    <a:noFill/>
                  </a:tcPr>
                </a:tc>
                <a:tc hMerge="1">
                  <a:txBody>
                    <a:bodyPr/>
                    <a:lstStyle/>
                    <a:p>
                      <a:r>
                        <a:rPr lang="en-US" sz="1400" dirty="0">
                          <a:latin typeface="Helvetica" panose="020B0604020202020204" pitchFamily="34" charset="0"/>
                          <a:cs typeface="Helvetica" panose="020B0604020202020204" pitchFamily="34" charset="0"/>
                        </a:rPr>
                        <a:t>27.27 [0.252]</a:t>
                      </a:r>
                    </a:p>
                  </a:txBody>
                  <a:tcPr>
                    <a:noFill/>
                  </a:tcPr>
                </a:tc>
                <a:tc gridSpan="4">
                  <a:txBody>
                    <a:bodyPr/>
                    <a:lstStyle/>
                    <a:p>
                      <a:r>
                        <a:rPr lang="en-US" sz="1400" dirty="0">
                          <a:latin typeface="Helvetica" panose="020B0604020202020204" pitchFamily="34" charset="0"/>
                          <a:cs typeface="Helvetica" panose="020B0604020202020204" pitchFamily="34" charset="0"/>
                        </a:rPr>
                        <a:t>27.27 [0.252]</a:t>
                      </a:r>
                      <a:endParaRPr lang="en-US" sz="1400" dirty="0"/>
                    </a:p>
                  </a:txBody>
                  <a:tcPr>
                    <a:noFill/>
                  </a:tcPr>
                </a:tc>
                <a:tc hMerge="1">
                  <a:txBody>
                    <a:bodyPr/>
                    <a:lstStyle/>
                    <a:p>
                      <a:r>
                        <a:rPr lang="en-US" sz="1400" dirty="0">
                          <a:latin typeface="Helvetica" panose="020B0604020202020204" pitchFamily="34" charset="0"/>
                          <a:cs typeface="Helvetica" panose="020B0604020202020204" pitchFamily="34" charset="0"/>
                        </a:rPr>
                        <a:t>27.27 [0.252]</a:t>
                      </a:r>
                    </a:p>
                  </a:txBody>
                  <a:tcPr>
                    <a:noFill/>
                  </a:tcPr>
                </a:tc>
                <a:tc hMerge="1">
                  <a:txBody>
                    <a:bodyPr/>
                    <a:lstStyle/>
                    <a:p>
                      <a:r>
                        <a:rPr lang="en-US" sz="1400" b="1" dirty="0">
                          <a:latin typeface="Helvetica" panose="020B0604020202020204" pitchFamily="34" charset="0"/>
                          <a:cs typeface="Helvetica" panose="020B0604020202020204" pitchFamily="34" charset="0"/>
                        </a:rPr>
                        <a:t>1.36 [0.371]***</a:t>
                      </a:r>
                      <a:endParaRPr lang="en-US" sz="1400" dirty="0">
                        <a:latin typeface="Helvetica" panose="020B0604020202020204" pitchFamily="34" charset="0"/>
                        <a:cs typeface="Helvetica" panose="020B0604020202020204" pitchFamily="34" charset="0"/>
                      </a:endParaRPr>
                    </a:p>
                  </a:txBody>
                  <a:tcPr>
                    <a:noFill/>
                  </a:tcPr>
                </a:tc>
                <a:tc hMerge="1">
                  <a:txBody>
                    <a:bodyPr/>
                    <a:lstStyle/>
                    <a:p>
                      <a:r>
                        <a:rPr lang="en-US" sz="1400" b="1" dirty="0">
                          <a:latin typeface="Helvetica" panose="020B0604020202020204" pitchFamily="34" charset="0"/>
                          <a:cs typeface="Helvetica" panose="020B0604020202020204" pitchFamily="34" charset="0"/>
                        </a:rPr>
                        <a:t>1.36 [0.371]***</a:t>
                      </a:r>
                      <a:endParaRPr lang="en-US" dirty="0"/>
                    </a:p>
                  </a:txBody>
                  <a:tcPr>
                    <a:noFill/>
                  </a:tcPr>
                </a:tc>
                <a:tc gridSpan="2">
                  <a:txBody>
                    <a:bodyPr/>
                    <a:lstStyle/>
                    <a:p>
                      <a:r>
                        <a:rPr lang="en-US" sz="1400" b="1" dirty="0">
                          <a:latin typeface="Helvetica" panose="020B0604020202020204" pitchFamily="34" charset="0"/>
                          <a:cs typeface="Helvetica" panose="020B0604020202020204" pitchFamily="34" charset="0"/>
                        </a:rPr>
                        <a:t>1.36 [0.371]***</a:t>
                      </a:r>
                      <a:endParaRPr lang="en-US" sz="1400" dirty="0"/>
                    </a:p>
                  </a:txBody>
                  <a:tcPr>
                    <a:noFill/>
                  </a:tcPr>
                </a:tc>
                <a:tc hMerge="1">
                  <a:txBody>
                    <a:bodyPr/>
                    <a:lstStyle/>
                    <a:p>
                      <a:r>
                        <a:rPr lang="en-US" sz="1400" b="1" dirty="0">
                          <a:latin typeface="Helvetica" panose="020B0604020202020204" pitchFamily="34" charset="0"/>
                          <a:cs typeface="Helvetica" panose="020B0604020202020204" pitchFamily="34" charset="0"/>
                        </a:rPr>
                        <a:t>1.36 [0.371]***</a:t>
                      </a:r>
                    </a:p>
                  </a:txBody>
                  <a:tcPr>
                    <a:noFill/>
                  </a:tcPr>
                </a:tc>
                <a:extLst>
                  <a:ext uri="{0D108BD9-81ED-4DB2-BD59-A6C34878D82A}">
                    <a16:rowId xmlns:a16="http://schemas.microsoft.com/office/drawing/2014/main" val="573153041"/>
                  </a:ext>
                </a:extLst>
              </a:tr>
              <a:tr h="273263">
                <a:tc gridSpan="12">
                  <a:txBody>
                    <a:bodyPr/>
                    <a:lstStyle/>
                    <a:p>
                      <a:pPr algn="ctr"/>
                      <a:r>
                        <a:rPr lang="en-US" sz="1400" dirty="0">
                          <a:latin typeface="Helvetica" panose="020B0604020202020204" pitchFamily="34" charset="0"/>
                          <a:cs typeface="Helvetica" panose="020B0604020202020204" pitchFamily="34" charset="0"/>
                        </a:rPr>
                        <a:t>Self-reported</a:t>
                      </a:r>
                      <a:r>
                        <a:rPr lang="en-US" sz="1400" baseline="0" dirty="0">
                          <a:latin typeface="Helvetica" panose="020B0604020202020204" pitchFamily="34" charset="0"/>
                          <a:cs typeface="Helvetica" panose="020B0604020202020204" pitchFamily="34" charset="0"/>
                        </a:rPr>
                        <a:t> health</a:t>
                      </a:r>
                      <a:endParaRPr lang="en-US" sz="1400" dirty="0">
                        <a:latin typeface="Helvetica" panose="020B0604020202020204" pitchFamily="34" charset="0"/>
                        <a:cs typeface="Helvetica" panose="020B0604020202020204" pitchFamily="34" charset="0"/>
                      </a:endParaRP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964470328"/>
                  </a:ext>
                </a:extLst>
              </a:tr>
              <a:tr h="273263">
                <a:tc>
                  <a:txBody>
                    <a:bodyPr/>
                    <a:lstStyle/>
                    <a:p>
                      <a:r>
                        <a:rPr lang="en-US" sz="1400" dirty="0">
                          <a:latin typeface="Helvetica" panose="020B0604020202020204" pitchFamily="34" charset="0"/>
                          <a:cs typeface="Helvetica" panose="020B0604020202020204" pitchFamily="34" charset="0"/>
                        </a:rPr>
                        <a:t>F</a:t>
                      </a:r>
                      <a:r>
                        <a:rPr lang="en-US" sz="1400" baseline="0" dirty="0">
                          <a:latin typeface="Helvetica" panose="020B0604020202020204" pitchFamily="34" charset="0"/>
                          <a:cs typeface="Helvetica" panose="020B0604020202020204" pitchFamily="34" charset="0"/>
                        </a:rPr>
                        <a:t> vs. </a:t>
                      </a:r>
                      <a:r>
                        <a:rPr lang="en-US" sz="1400" dirty="0">
                          <a:latin typeface="Helvetica" panose="020B0604020202020204" pitchFamily="34" charset="0"/>
                          <a:cs typeface="Helvetica" panose="020B0604020202020204" pitchFamily="34" charset="0"/>
                        </a:rPr>
                        <a:t>T</a:t>
                      </a:r>
                    </a:p>
                  </a:txBody>
                  <a:tcPr/>
                </a:tc>
                <a:tc gridSpan="2">
                  <a:txBody>
                    <a:bodyPr/>
                    <a:lstStyle/>
                    <a:p>
                      <a:r>
                        <a:rPr lang="en-US" sz="1400" dirty="0">
                          <a:latin typeface="Helvetica" panose="020B0604020202020204" pitchFamily="34" charset="0"/>
                          <a:cs typeface="Helvetica" panose="020B0604020202020204" pitchFamily="34" charset="0"/>
                        </a:rPr>
                        <a:t>0.50 [0.010]</a:t>
                      </a:r>
                      <a:endParaRPr lang="en-US" sz="1400" dirty="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tc>
                <a:tc gridSpan="4">
                  <a:txBody>
                    <a:bodyPr/>
                    <a:lstStyle/>
                    <a:p>
                      <a:r>
                        <a:rPr lang="en-US" sz="1400">
                          <a:latin typeface="Helvetica" panose="020B0604020202020204" pitchFamily="34" charset="0"/>
                          <a:cs typeface="Helvetica" panose="020B0604020202020204" pitchFamily="34" charset="0"/>
                        </a:rPr>
                        <a:t>0.48 [0.010]</a:t>
                      </a:r>
                      <a:endParaRPr lang="en-US" sz="140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a:p>
                  </a:txBody>
                  <a:tcPr>
                    <a:noFill/>
                  </a:tcPr>
                </a:tc>
                <a:tc gridSpan="4">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a:txBody>
                    <a:bodyPr/>
                    <a:lstStyle/>
                    <a:p>
                      <a:r>
                        <a:rPr lang="en-US" sz="1400" dirty="0">
                          <a:latin typeface="Helvetica" panose="020B0604020202020204" pitchFamily="34" charset="0"/>
                          <a:cs typeface="Helvetica" panose="020B0604020202020204" pitchFamily="34" charset="0"/>
                        </a:rPr>
                        <a:t>0.02</a:t>
                      </a:r>
                      <a:r>
                        <a:rPr lang="en-US" sz="1400" baseline="0" dirty="0">
                          <a:latin typeface="Helvetica" panose="020B0604020202020204" pitchFamily="34" charset="0"/>
                          <a:cs typeface="Helvetica" panose="020B0604020202020204" pitchFamily="34" charset="0"/>
                        </a:rPr>
                        <a:t> [0.019]</a:t>
                      </a:r>
                      <a:endParaRPr lang="en-US" sz="14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1939656360"/>
                  </a:ext>
                </a:extLst>
              </a:tr>
              <a:tr h="273263">
                <a:tc>
                  <a:txBody>
                    <a:bodyPr/>
                    <a:lstStyle/>
                    <a:p>
                      <a:r>
                        <a:rPr lang="en-US" sz="1400" dirty="0">
                          <a:latin typeface="Helvetica" panose="020B0604020202020204" pitchFamily="34" charset="0"/>
                          <a:cs typeface="Helvetica" panose="020B0604020202020204" pitchFamily="34" charset="0"/>
                        </a:rPr>
                        <a:t>F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noFill/>
                  </a:tcPr>
                </a:tc>
                <a:tc gridSpan="2">
                  <a:txBody>
                    <a:bodyPr/>
                    <a:lstStyle/>
                    <a:p>
                      <a:r>
                        <a:rPr lang="en-US" sz="1400">
                          <a:latin typeface="Helvetica" panose="020B0604020202020204" pitchFamily="34" charset="0"/>
                          <a:cs typeface="Helvetica" panose="020B0604020202020204" pitchFamily="34" charset="0"/>
                        </a:rPr>
                        <a:t>0.51 [0.022]</a:t>
                      </a:r>
                      <a:endParaRPr lang="en-US" sz="140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gridSpan="4">
                  <a:txBody>
                    <a:bodyPr/>
                    <a:lstStyle/>
                    <a:p>
                      <a:endParaRPr lang="en-US" sz="1400" dirty="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dirty="0"/>
                    </a:p>
                  </a:txBody>
                  <a:tcPr>
                    <a:noFill/>
                  </a:tcPr>
                </a:tc>
                <a:tc gridSpan="4">
                  <a:txBody>
                    <a:bodyPr/>
                    <a:lstStyle/>
                    <a:p>
                      <a:r>
                        <a:rPr lang="en-US" sz="1400" dirty="0">
                          <a:latin typeface="Helvetica" panose="020B0604020202020204" pitchFamily="34" charset="0"/>
                          <a:cs typeface="Helvetica" panose="020B0604020202020204" pitchFamily="34" charset="0"/>
                        </a:rPr>
                        <a:t>0.53 [0.023]</a:t>
                      </a: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a:txBody>
                    <a:bodyPr/>
                    <a:lstStyle/>
                    <a:p>
                      <a:r>
                        <a:rPr lang="en-US" sz="1400" dirty="0">
                          <a:latin typeface="Helvetica" panose="020B0604020202020204" pitchFamily="34" charset="0"/>
                          <a:cs typeface="Helvetica" panose="020B0604020202020204" pitchFamily="34" charset="0"/>
                        </a:rPr>
                        <a:t>-0.01</a:t>
                      </a:r>
                      <a:r>
                        <a:rPr lang="en-US" sz="1400" baseline="0" dirty="0">
                          <a:latin typeface="Helvetica" panose="020B0604020202020204" pitchFamily="34" charset="0"/>
                          <a:cs typeface="Helvetica" panose="020B0604020202020204" pitchFamily="34" charset="0"/>
                        </a:rPr>
                        <a:t> [0.027]</a:t>
                      </a:r>
                      <a:endParaRPr lang="en-US" sz="14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144016258"/>
                  </a:ext>
                </a:extLst>
              </a:tr>
              <a:tr h="273263">
                <a:tc>
                  <a:txBody>
                    <a:bodyPr/>
                    <a:lstStyle/>
                    <a:p>
                      <a:r>
                        <a:rPr lang="en-US" sz="1400" dirty="0">
                          <a:latin typeface="Helvetica" panose="020B0604020202020204" pitchFamily="34" charset="0"/>
                          <a:cs typeface="Helvetica" panose="020B0604020202020204" pitchFamily="34" charset="0"/>
                        </a:rPr>
                        <a:t>T vs.</a:t>
                      </a:r>
                      <a:r>
                        <a:rPr lang="en-US" sz="1400" baseline="0" dirty="0">
                          <a:latin typeface="Helvetica" panose="020B0604020202020204" pitchFamily="34" charset="0"/>
                          <a:cs typeface="Helvetica" panose="020B0604020202020204" pitchFamily="34" charset="0"/>
                        </a:rPr>
                        <a:t> W</a:t>
                      </a:r>
                      <a:endParaRPr lang="en-US" sz="1400" dirty="0">
                        <a:latin typeface="Helvetica" panose="020B0604020202020204" pitchFamily="34" charset="0"/>
                        <a:cs typeface="Helvetica" panose="020B0604020202020204" pitchFamily="34" charset="0"/>
                      </a:endParaRPr>
                    </a:p>
                  </a:txBody>
                  <a:tcPr/>
                </a:tc>
                <a:tc gridSpan="2">
                  <a:txBody>
                    <a:bodyPr/>
                    <a:lstStyle/>
                    <a:p>
                      <a:endParaRPr lang="en-US" sz="1400" dirty="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tc>
                <a:tc gridSpan="4">
                  <a:txBody>
                    <a:bodyPr/>
                    <a:lstStyle/>
                    <a:p>
                      <a:r>
                        <a:rPr lang="en-US" sz="1400" dirty="0">
                          <a:latin typeface="Helvetica" panose="020B0604020202020204" pitchFamily="34" charset="0"/>
                          <a:cs typeface="Helvetica" panose="020B0604020202020204" pitchFamily="34" charset="0"/>
                        </a:rPr>
                        <a:t>0.51 [0.020]</a:t>
                      </a:r>
                      <a:endParaRPr lang="en-US" sz="1400" dirty="0"/>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dirty="0"/>
                    </a:p>
                  </a:txBody>
                  <a:tcPr>
                    <a:noFill/>
                  </a:tcPr>
                </a:tc>
                <a:tc gridSpan="4">
                  <a:txBody>
                    <a:bodyPr/>
                    <a:lstStyle/>
                    <a:p>
                      <a:r>
                        <a:rPr lang="en-US" sz="1400" dirty="0">
                          <a:latin typeface="Helvetica" panose="020B0604020202020204" pitchFamily="34" charset="0"/>
                          <a:cs typeface="Helvetica" panose="020B0604020202020204" pitchFamily="34" charset="0"/>
                        </a:rPr>
                        <a:t>0.54</a:t>
                      </a:r>
                      <a:r>
                        <a:rPr lang="en-US" sz="1400" baseline="0" dirty="0">
                          <a:latin typeface="Helvetica" panose="020B0604020202020204" pitchFamily="34" charset="0"/>
                          <a:cs typeface="Helvetica" panose="020B0604020202020204" pitchFamily="34" charset="0"/>
                        </a:rPr>
                        <a:t> [0.019]</a:t>
                      </a:r>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hMerge="1">
                  <a:txBody>
                    <a:bodyPr/>
                    <a:lstStyle/>
                    <a:p>
                      <a:endParaRPr lang="en-US" sz="1400" dirty="0">
                        <a:latin typeface="Helvetica" panose="020B0604020202020204" pitchFamily="34" charset="0"/>
                        <a:cs typeface="Helvetica" panose="020B0604020202020204" pitchFamily="34" charset="0"/>
                      </a:endParaRPr>
                    </a:p>
                  </a:txBody>
                  <a:tcPr>
                    <a:noFill/>
                  </a:tcPr>
                </a:tc>
                <a:tc>
                  <a:txBody>
                    <a:bodyPr/>
                    <a:lstStyle/>
                    <a:p>
                      <a:r>
                        <a:rPr lang="en-US" sz="1400" dirty="0">
                          <a:latin typeface="Helvetica" panose="020B0604020202020204" pitchFamily="34" charset="0"/>
                          <a:cs typeface="Helvetica" panose="020B0604020202020204" pitchFamily="34" charset="0"/>
                        </a:rPr>
                        <a:t>-0.04 [0.027]</a:t>
                      </a:r>
                    </a:p>
                  </a:txBody>
                  <a:tcPr>
                    <a:noFill/>
                  </a:tcPr>
                </a:tc>
                <a:extLst>
                  <a:ext uri="{0D108BD9-81ED-4DB2-BD59-A6C34878D82A}">
                    <a16:rowId xmlns:a16="http://schemas.microsoft.com/office/drawing/2014/main" val="4171876137"/>
                  </a:ext>
                </a:extLst>
              </a:tr>
            </a:tbl>
          </a:graphicData>
        </a:graphic>
      </p:graphicFrame>
      <p:sp>
        <p:nvSpPr>
          <p:cNvPr id="5" name="TextBox 4"/>
          <p:cNvSpPr txBox="1"/>
          <p:nvPr/>
        </p:nvSpPr>
        <p:spPr>
          <a:xfrm>
            <a:off x="6449787" y="2050609"/>
            <a:ext cx="3151414" cy="1384995"/>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FTF vs. TEL: No evidence  </a:t>
            </a:r>
          </a:p>
          <a:p>
            <a:endParaRPr lang="en-US" sz="1400" dirty="0">
              <a:latin typeface="Helvetica" panose="020B0604020202020204" pitchFamily="34" charset="0"/>
              <a:cs typeface="Helvetica" panose="020B0604020202020204" pitchFamily="34" charset="0"/>
            </a:endParaRPr>
          </a:p>
          <a:p>
            <a:r>
              <a:rPr lang="en-US" sz="1400" dirty="0">
                <a:latin typeface="Helvetica" panose="020B0604020202020204" pitchFamily="34" charset="0"/>
                <a:cs typeface="Helvetica" panose="020B0604020202020204" pitchFamily="34" charset="0"/>
              </a:rPr>
              <a:t>In WEB, Rs </a:t>
            </a:r>
          </a:p>
          <a:p>
            <a:pPr marL="285750" indent="-285750">
              <a:buFont typeface="Wingdings" pitchFamily="2" charset="2"/>
              <a:buChar char="§"/>
            </a:pPr>
            <a:r>
              <a:rPr lang="en-US" sz="1400" dirty="0">
                <a:latin typeface="Helvetica" panose="020B0604020202020204" pitchFamily="34" charset="0"/>
                <a:cs typeface="Helvetica" panose="020B0604020202020204" pitchFamily="34" charset="0"/>
              </a:rPr>
              <a:t>Fewer words (vs. TEL) </a:t>
            </a:r>
          </a:p>
          <a:p>
            <a:pPr marL="285750" indent="-285750">
              <a:buFont typeface="Wingdings" pitchFamily="2" charset="2"/>
              <a:buChar char="§"/>
            </a:pPr>
            <a:r>
              <a:rPr lang="en-US" sz="1400" dirty="0">
                <a:latin typeface="Helvetica" panose="020B0604020202020204" pitchFamily="34" charset="0"/>
                <a:cs typeface="Helvetica" panose="020B0604020202020204" pitchFamily="34" charset="0"/>
              </a:rPr>
              <a:t>Less depressed (vs. FTF) </a:t>
            </a:r>
          </a:p>
          <a:p>
            <a:pPr marL="285750" indent="-285750">
              <a:buFont typeface="Wingdings" pitchFamily="2" charset="2"/>
              <a:buChar char="§"/>
            </a:pPr>
            <a:r>
              <a:rPr lang="en-US" sz="1400" dirty="0">
                <a:latin typeface="Helvetica" panose="020B0604020202020204" pitchFamily="34" charset="0"/>
                <a:cs typeface="Helvetica" panose="020B0604020202020204" pitchFamily="34" charset="0"/>
              </a:rPr>
              <a:t>Lower BMI (vs. TEL)</a:t>
            </a:r>
          </a:p>
        </p:txBody>
      </p:sp>
    </p:spTree>
    <p:extLst>
      <p:ext uri="{BB962C8B-B14F-4D97-AF65-F5344CB8AC3E}">
        <p14:creationId xmlns:p14="http://schemas.microsoft.com/office/powerpoint/2010/main" val="3960851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E354A-9B25-D1A1-5C48-AD5EC7A44B19}"/>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2016-2018 Analysis</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9" name="TextBox 18"/>
              <p:cNvSpPr txBox="1"/>
              <p:nvPr/>
            </p:nvSpPr>
            <p:spPr>
              <a:xfrm>
                <a:off x="73475" y="595488"/>
                <a:ext cx="9532437" cy="4145622"/>
              </a:xfrm>
              <a:prstGeom prst="rect">
                <a:avLst/>
              </a:prstGeom>
              <a:noFill/>
            </p:spPr>
            <p:txBody>
              <a:bodyPr wrap="square" rtlCol="0">
                <a:spAutoFit/>
              </a:bodyPr>
              <a:lstStyle/>
              <a:p>
                <a:pPr marL="342900" indent="-342900">
                  <a:buAutoNum type="arabicPeriod"/>
                </a:pPr>
                <a:r>
                  <a:rPr lang="en-US" sz="1600" dirty="0">
                    <a:latin typeface="Helvetica" panose="020B0604020202020204" pitchFamily="34" charset="0"/>
                    <a:cs typeface="Helvetica" panose="020B0604020202020204" pitchFamily="34" charset="0"/>
                  </a:rPr>
                  <a:t>For each outcome variable, jointly impute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oMath>
                </a14:m>
                <a:endParaRPr lang="en-US" sz="1600" dirty="0">
                  <a:latin typeface="Helvetica" panose="020B0604020202020204" pitchFamily="34" charset="0"/>
                  <a:cs typeface="Helvetica" panose="020B0604020202020204" pitchFamily="34" charset="0"/>
                </a:endParaRPr>
              </a:p>
              <a:p>
                <a:r>
                  <a:rPr lang="en-US" sz="1600" b="0" dirty="0">
                    <a:latin typeface="Helvetica" panose="020B0604020202020204" pitchFamily="34" charset="0"/>
                    <a:cs typeface="Helvetica" panose="020B0604020202020204" pitchFamily="34" charset="0"/>
                  </a:rPr>
                  <a:t>2. </a:t>
                </a:r>
                <a:r>
                  <a:rPr lang="en-US" sz="1600" dirty="0">
                    <a:latin typeface="Helvetica" panose="020B0604020202020204" pitchFamily="34" charset="0"/>
                    <a:cs typeface="Helvetica" panose="020B0604020202020204" pitchFamily="34" charset="0"/>
                  </a:rPr>
                  <a:t>   </a:t>
                </a:r>
                <a:r>
                  <a:rPr lang="en-US" sz="1600" b="0" dirty="0">
                    <a:latin typeface="Helvetica" panose="020B0604020202020204" pitchFamily="34" charset="0"/>
                    <a:cs typeface="Helvetica" panose="020B0604020202020204" pitchFamily="34" charset="0"/>
                  </a:rPr>
                  <a:t>For each imputed dataset </a:t>
                </a:r>
                <a14:m>
                  <m:oMath xmlns:m="http://schemas.openxmlformats.org/officeDocument/2006/math">
                    <m:r>
                      <a:rPr lang="en-US" sz="1600" b="0" i="1" smtClean="0">
                        <a:latin typeface="Cambria Math" panose="02040503050406030204" pitchFamily="18" charset="0"/>
                      </a:rPr>
                      <m:t>𝑙</m:t>
                    </m:r>
                  </m:oMath>
                </a14:m>
                <a:r>
                  <a:rPr lang="en-US" sz="1600" b="0" dirty="0">
                    <a:latin typeface="Helvetica" panose="020B0604020202020204" pitchFamily="34" charset="0"/>
                    <a:cs typeface="Helvetica" panose="020B0604020202020204" pitchFamily="34" charset="0"/>
                  </a:rPr>
                  <a:t>,</a:t>
                </a:r>
              </a:p>
              <a:p>
                <a:r>
                  <a:rPr lang="en-US" sz="1600" b="0" dirty="0">
                    <a:latin typeface="Helvetica" panose="020B0604020202020204" pitchFamily="34" charset="0"/>
                    <a:cs typeface="Helvetica" panose="020B0604020202020204" pitchFamily="34" charset="0"/>
                  </a:rPr>
                  <a:t>1)    Compute stratum-specific estimates</a:t>
                </a:r>
                <a:endParaRPr lang="en-US" sz="1600" dirty="0"/>
              </a:p>
              <a:p>
                <a:r>
                  <a:rPr lang="en-US" sz="1600" dirty="0">
                    <a:latin typeface="Helvetica" panose="020B0604020202020204" pitchFamily="34" charset="0"/>
                    <a:cs typeface="Helvetica" panose="020B0604020202020204" pitchFamily="34" charset="0"/>
                  </a:rPr>
                  <a:t>2)    Combine strata for five possible comparisons</a:t>
                </a:r>
                <a:endParaRPr lang="en-US" sz="1600" dirty="0"/>
              </a:p>
              <a:p>
                <a:endParaRPr lang="en-US" sz="1400" dirty="0">
                  <a:latin typeface="Helvetica" panose="020B0604020202020204" pitchFamily="34" charset="0"/>
                  <a:cs typeface="Helvetica" panose="020B0604020202020204" pitchFamily="34" charset="0"/>
                </a:endParaRPr>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latin typeface="Helvetica" panose="020B0604020202020204" pitchFamily="34" charset="0"/>
                  <a:cs typeface="Helvetica" panose="020B0604020202020204" pitchFamily="34" charset="0"/>
                </a:endParaRPr>
              </a:p>
              <a:p>
                <a:r>
                  <a:rPr lang="en-US" sz="1600" dirty="0">
                    <a:latin typeface="Helvetica" panose="020B0604020202020204" pitchFamily="34" charset="0"/>
                    <a:cs typeface="Helvetica" panose="020B0604020202020204" pitchFamily="34" charset="0"/>
                  </a:rPr>
                  <a:t>3. Use Rubin’s combining rule to combine estimates across imputed datasets</a:t>
                </a:r>
                <a:endParaRPr lang="en-US" sz="1600" dirty="0"/>
              </a:p>
            </p:txBody>
          </p:sp>
        </mc:Choice>
        <mc:Fallback xmlns="">
          <p:sp>
            <p:nvSpPr>
              <p:cNvPr id="19" name="TextBox 18"/>
              <p:cNvSpPr txBox="1">
                <a:spLocks noRot="1" noChangeAspect="1" noMove="1" noResize="1" noEditPoints="1" noAdjustHandles="1" noChangeArrowheads="1" noChangeShapeType="1" noTextEdit="1"/>
              </p:cNvSpPr>
              <p:nvPr/>
            </p:nvSpPr>
            <p:spPr>
              <a:xfrm>
                <a:off x="73475" y="595488"/>
                <a:ext cx="9532437" cy="4145622"/>
              </a:xfrm>
              <a:prstGeom prst="rect">
                <a:avLst/>
              </a:prstGeom>
              <a:blipFill>
                <a:blip r:embed="rId3"/>
                <a:stretch>
                  <a:fillRect l="-266" b="-152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2370873971"/>
                  </p:ext>
                </p:extLst>
              </p:nvPr>
            </p:nvGraphicFramePr>
            <p:xfrm>
              <a:off x="36738" y="1866400"/>
              <a:ext cx="9070524" cy="2431669"/>
            </p:xfrm>
            <a:graphic>
              <a:graphicData uri="http://schemas.openxmlformats.org/drawingml/2006/table">
                <a:tbl>
                  <a:tblPr firstRow="1" firstCol="1" bandRow="1">
                    <a:tableStyleId>{9D7B26C5-4107-4FEC-AEDC-1716B250A1EF}</a:tableStyleId>
                  </a:tblPr>
                  <a:tblGrid>
                    <a:gridCol w="796019">
                      <a:extLst>
                        <a:ext uri="{9D8B030D-6E8A-4147-A177-3AD203B41FA5}">
                          <a16:colId xmlns:a16="http://schemas.microsoft.com/office/drawing/2014/main" val="2863129624"/>
                        </a:ext>
                      </a:extLst>
                    </a:gridCol>
                    <a:gridCol w="716643">
                      <a:extLst>
                        <a:ext uri="{9D8B030D-6E8A-4147-A177-3AD203B41FA5}">
                          <a16:colId xmlns:a16="http://schemas.microsoft.com/office/drawing/2014/main" val="526443926"/>
                        </a:ext>
                      </a:extLst>
                    </a:gridCol>
                    <a:gridCol w="660400">
                      <a:extLst>
                        <a:ext uri="{9D8B030D-6E8A-4147-A177-3AD203B41FA5}">
                          <a16:colId xmlns:a16="http://schemas.microsoft.com/office/drawing/2014/main" val="3601709423"/>
                        </a:ext>
                      </a:extLst>
                    </a:gridCol>
                    <a:gridCol w="770467">
                      <a:extLst>
                        <a:ext uri="{9D8B030D-6E8A-4147-A177-3AD203B41FA5}">
                          <a16:colId xmlns:a16="http://schemas.microsoft.com/office/drawing/2014/main" val="3964742139"/>
                        </a:ext>
                      </a:extLst>
                    </a:gridCol>
                    <a:gridCol w="829733">
                      <a:extLst>
                        <a:ext uri="{9D8B030D-6E8A-4147-A177-3AD203B41FA5}">
                          <a16:colId xmlns:a16="http://schemas.microsoft.com/office/drawing/2014/main" val="4216044391"/>
                        </a:ext>
                      </a:extLst>
                    </a:gridCol>
                    <a:gridCol w="922867">
                      <a:extLst>
                        <a:ext uri="{9D8B030D-6E8A-4147-A177-3AD203B41FA5}">
                          <a16:colId xmlns:a16="http://schemas.microsoft.com/office/drawing/2014/main" val="3452004263"/>
                        </a:ext>
                      </a:extLst>
                    </a:gridCol>
                    <a:gridCol w="931333">
                      <a:extLst>
                        <a:ext uri="{9D8B030D-6E8A-4147-A177-3AD203B41FA5}">
                          <a16:colId xmlns:a16="http://schemas.microsoft.com/office/drawing/2014/main" val="395591857"/>
                        </a:ext>
                      </a:extLst>
                    </a:gridCol>
                    <a:gridCol w="1471386">
                      <a:extLst>
                        <a:ext uri="{9D8B030D-6E8A-4147-A177-3AD203B41FA5}">
                          <a16:colId xmlns:a16="http://schemas.microsoft.com/office/drawing/2014/main" val="1340222733"/>
                        </a:ext>
                      </a:extLst>
                    </a:gridCol>
                    <a:gridCol w="1004207">
                      <a:extLst>
                        <a:ext uri="{9D8B030D-6E8A-4147-A177-3AD203B41FA5}">
                          <a16:colId xmlns:a16="http://schemas.microsoft.com/office/drawing/2014/main" val="3227683607"/>
                        </a:ext>
                      </a:extLst>
                    </a:gridCol>
                    <a:gridCol w="967469">
                      <a:extLst>
                        <a:ext uri="{9D8B030D-6E8A-4147-A177-3AD203B41FA5}">
                          <a16:colId xmlns:a16="http://schemas.microsoft.com/office/drawing/2014/main" val="3329822177"/>
                        </a:ext>
                      </a:extLst>
                    </a:gridCol>
                  </a:tblGrid>
                  <a:tr h="340995">
                    <a:tc>
                      <a:txBody>
                        <a:bodyPr/>
                        <a:lstStyle/>
                        <a:p>
                          <a:pPr marL="0" marR="0" algn="ctr">
                            <a:lnSpc>
                              <a:spcPct val="107000"/>
                            </a:lnSpc>
                            <a:spcBef>
                              <a:spcPts val="0"/>
                            </a:spcBef>
                            <a:spcAft>
                              <a:spcPts val="0"/>
                            </a:spcAft>
                          </a:pPr>
                          <a:r>
                            <a:rPr lang="en-US" sz="1400" dirty="0">
                              <a:effectLst/>
                            </a:rPr>
                            <a:t>Strata</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1</m:t>
                                    </m:r>
                                  </m:sub>
                                  <m:sup>
                                    <m:r>
                                      <a:rPr lang="en-US" sz="1400" b="0" i="1" dirty="0" smtClean="0">
                                        <a:effectLst/>
                                        <a:latin typeface="Cambria Math" panose="02040503050406030204" pitchFamily="18" charset="0"/>
                                      </a:rPr>
                                      <m:t>𝑓</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1</m:t>
                                    </m:r>
                                  </m:sub>
                                  <m:sup>
                                    <m:r>
                                      <a:rPr lang="en-US" sz="1400" b="0" i="1" dirty="0" smtClean="0">
                                        <a:effectLst/>
                                        <a:latin typeface="Cambria Math" panose="02040503050406030204" pitchFamily="18" charset="0"/>
                                      </a:rPr>
                                      <m:t>𝑡</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2</m:t>
                                    </m:r>
                                  </m:sub>
                                  <m:sup>
                                    <m:r>
                                      <a:rPr lang="en-US" sz="1400" b="0" i="1" dirty="0" smtClean="0">
                                        <a:effectLst/>
                                        <a:latin typeface="Cambria Math" panose="02040503050406030204" pitchFamily="18" charset="0"/>
                                      </a:rPr>
                                      <m:t>𝑓</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2</m:t>
                                    </m:r>
                                  </m:sub>
                                  <m:sup>
                                    <m:r>
                                      <a:rPr lang="en-US" sz="1400" b="0" i="1" dirty="0" smtClean="0">
                                        <a:effectLst/>
                                        <a:latin typeface="Cambria Math" panose="02040503050406030204" pitchFamily="18" charset="0"/>
                                      </a:rPr>
                                      <m:t>𝑡</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 16</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 16 vs.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16 vs.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T 16 vs.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extLst>
                      <a:ext uri="{0D108BD9-81ED-4DB2-BD59-A6C34878D82A}">
                        <a16:rowId xmlns:a16="http://schemas.microsoft.com/office/drawing/2014/main" val="491344312"/>
                      </a:ext>
                    </a:extLst>
                  </a:tr>
                  <a:tr h="167640">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193495994"/>
                      </a:ext>
                    </a:extLst>
                  </a:tr>
                  <a:tr h="173355">
                    <a:tc>
                      <a:txBody>
                        <a:bodyPr/>
                        <a:lstStyle/>
                        <a:p>
                          <a:pPr marL="0" marR="0" algn="ctr">
                            <a:lnSpc>
                              <a:spcPct val="107000"/>
                            </a:lnSpc>
                            <a:spcBef>
                              <a:spcPts val="0"/>
                            </a:spcBef>
                            <a:spcAft>
                              <a:spcPts val="0"/>
                            </a:spcAft>
                          </a:pPr>
                          <a:r>
                            <a:rPr lang="en-US" sz="1400" dirty="0">
                              <a:effectLst/>
                              <a:latin typeface="Helvetica" pitchFamily="2" charset="0"/>
                            </a:rPr>
                            <a:t>2</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519746130"/>
                      </a:ext>
                    </a:extLst>
                  </a:tr>
                  <a:tr h="173355">
                    <a:tc>
                      <a:txBody>
                        <a:bodyPr/>
                        <a:lstStyle/>
                        <a:p>
                          <a:pPr marL="0" marR="0" algn="ctr">
                            <a:lnSpc>
                              <a:spcPct val="107000"/>
                            </a:lnSpc>
                            <a:spcBef>
                              <a:spcPts val="0"/>
                            </a:spcBef>
                            <a:spcAft>
                              <a:spcPts val="0"/>
                            </a:spcAft>
                          </a:pPr>
                          <a:r>
                            <a:rPr lang="en-US" sz="1400">
                              <a:effectLst/>
                              <a:latin typeface="Helvetica" pitchFamily="2" charset="0"/>
                            </a:rPr>
                            <a:t>3</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35809795"/>
                      </a:ext>
                    </a:extLst>
                  </a:tr>
                  <a:tr h="167640">
                    <a:tc>
                      <a:txBody>
                        <a:bodyPr/>
                        <a:lstStyle/>
                        <a:p>
                          <a:pPr marL="0" marR="0" algn="ctr">
                            <a:lnSpc>
                              <a:spcPct val="107000"/>
                            </a:lnSpc>
                            <a:spcBef>
                              <a:spcPts val="0"/>
                            </a:spcBef>
                            <a:spcAft>
                              <a:spcPts val="0"/>
                            </a:spcAft>
                          </a:pPr>
                          <a:r>
                            <a:rPr lang="en-US" sz="1400">
                              <a:effectLst/>
                              <a:latin typeface="Helvetica" pitchFamily="2" charset="0"/>
                            </a:rPr>
                            <a:t>4</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1982819155"/>
                      </a:ext>
                    </a:extLst>
                  </a:tr>
                  <a:tr h="173355">
                    <a:tc>
                      <a:txBody>
                        <a:bodyPr/>
                        <a:lstStyle/>
                        <a:p>
                          <a:pPr marL="0" marR="0" algn="ctr">
                            <a:lnSpc>
                              <a:spcPct val="107000"/>
                            </a:lnSpc>
                            <a:spcBef>
                              <a:spcPts val="0"/>
                            </a:spcBef>
                            <a:spcAft>
                              <a:spcPts val="0"/>
                            </a:spcAft>
                          </a:pPr>
                          <a:r>
                            <a:rPr lang="en-US" sz="1400">
                              <a:effectLst/>
                              <a:latin typeface="Helvetica" pitchFamily="2" charset="0"/>
                            </a:rPr>
                            <a:t>5</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580462929"/>
                      </a:ext>
                    </a:extLst>
                  </a:tr>
                  <a:tr h="167640">
                    <a:tc>
                      <a:txBody>
                        <a:bodyPr/>
                        <a:lstStyle/>
                        <a:p>
                          <a:pPr marL="0" marR="0" algn="ctr">
                            <a:lnSpc>
                              <a:spcPct val="107000"/>
                            </a:lnSpc>
                            <a:spcBef>
                              <a:spcPts val="0"/>
                            </a:spcBef>
                            <a:spcAft>
                              <a:spcPts val="0"/>
                            </a:spcAft>
                          </a:pPr>
                          <a:r>
                            <a:rPr lang="en-US" sz="1400">
                              <a:effectLst/>
                              <a:latin typeface="Helvetica" pitchFamily="2" charset="0"/>
                            </a:rPr>
                            <a:t>6</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25639198"/>
                      </a:ext>
                    </a:extLst>
                  </a:tr>
                  <a:tr h="173355">
                    <a:tc>
                      <a:txBody>
                        <a:bodyPr/>
                        <a:lstStyle/>
                        <a:p>
                          <a:pPr marL="0" marR="0" algn="ctr">
                            <a:lnSpc>
                              <a:spcPct val="107000"/>
                            </a:lnSpc>
                            <a:spcBef>
                              <a:spcPts val="0"/>
                            </a:spcBef>
                            <a:spcAft>
                              <a:spcPts val="0"/>
                            </a:spcAft>
                          </a:pPr>
                          <a:r>
                            <a:rPr lang="en-US" sz="1400">
                              <a:effectLst/>
                              <a:latin typeface="Helvetica" pitchFamily="2" charset="0"/>
                            </a:rPr>
                            <a:t>7</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7390618"/>
                      </a:ext>
                    </a:extLst>
                  </a:tr>
                  <a:tr h="173355">
                    <a:tc>
                      <a:txBody>
                        <a:bodyPr/>
                        <a:lstStyle/>
                        <a:p>
                          <a:pPr marL="0" marR="0" algn="ctr">
                            <a:lnSpc>
                              <a:spcPct val="107000"/>
                            </a:lnSpc>
                            <a:spcBef>
                              <a:spcPts val="0"/>
                            </a:spcBef>
                            <a:spcAft>
                              <a:spcPts val="0"/>
                            </a:spcAft>
                          </a:pPr>
                          <a:r>
                            <a:rPr lang="en-US" sz="1400">
                              <a:effectLst/>
                              <a:latin typeface="Helvetica" pitchFamily="2" charset="0"/>
                            </a:rPr>
                            <a:t>8</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1334383548"/>
                      </a:ext>
                    </a:extLst>
                  </a:tr>
                  <a:tr h="173355">
                    <a:tc>
                      <a:txBody>
                        <a:bodyPr/>
                        <a:lstStyle/>
                        <a:p>
                          <a:pPr marL="0" marR="0" algn="ctr">
                            <a:lnSpc>
                              <a:spcPct val="107000"/>
                            </a:lnSpc>
                            <a:spcBef>
                              <a:spcPts val="0"/>
                            </a:spcBef>
                            <a:spcAft>
                              <a:spcPts val="0"/>
                            </a:spcAft>
                          </a:pPr>
                          <a:r>
                            <a:rPr lang="en-US" sz="1400" dirty="0">
                              <a:effectLst/>
                              <a:latin typeface="Helvetica" pitchFamily="2" charset="0"/>
                            </a:rPr>
                            <a:t>9</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841003553"/>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2370873971"/>
                  </p:ext>
                </p:extLst>
              </p:nvPr>
            </p:nvGraphicFramePr>
            <p:xfrm>
              <a:off x="36738" y="1866400"/>
              <a:ext cx="9070524" cy="2431669"/>
            </p:xfrm>
            <a:graphic>
              <a:graphicData uri="http://schemas.openxmlformats.org/drawingml/2006/table">
                <a:tbl>
                  <a:tblPr firstRow="1" firstCol="1" bandRow="1">
                    <a:tableStyleId>{9D7B26C5-4107-4FEC-AEDC-1716B250A1EF}</a:tableStyleId>
                  </a:tblPr>
                  <a:tblGrid>
                    <a:gridCol w="796019">
                      <a:extLst>
                        <a:ext uri="{9D8B030D-6E8A-4147-A177-3AD203B41FA5}">
                          <a16:colId xmlns:a16="http://schemas.microsoft.com/office/drawing/2014/main" val="2863129624"/>
                        </a:ext>
                      </a:extLst>
                    </a:gridCol>
                    <a:gridCol w="716643">
                      <a:extLst>
                        <a:ext uri="{9D8B030D-6E8A-4147-A177-3AD203B41FA5}">
                          <a16:colId xmlns:a16="http://schemas.microsoft.com/office/drawing/2014/main" val="526443926"/>
                        </a:ext>
                      </a:extLst>
                    </a:gridCol>
                    <a:gridCol w="660400">
                      <a:extLst>
                        <a:ext uri="{9D8B030D-6E8A-4147-A177-3AD203B41FA5}">
                          <a16:colId xmlns:a16="http://schemas.microsoft.com/office/drawing/2014/main" val="3601709423"/>
                        </a:ext>
                      </a:extLst>
                    </a:gridCol>
                    <a:gridCol w="770467">
                      <a:extLst>
                        <a:ext uri="{9D8B030D-6E8A-4147-A177-3AD203B41FA5}">
                          <a16:colId xmlns:a16="http://schemas.microsoft.com/office/drawing/2014/main" val="3964742139"/>
                        </a:ext>
                      </a:extLst>
                    </a:gridCol>
                    <a:gridCol w="829733">
                      <a:extLst>
                        <a:ext uri="{9D8B030D-6E8A-4147-A177-3AD203B41FA5}">
                          <a16:colId xmlns:a16="http://schemas.microsoft.com/office/drawing/2014/main" val="4216044391"/>
                        </a:ext>
                      </a:extLst>
                    </a:gridCol>
                    <a:gridCol w="922867">
                      <a:extLst>
                        <a:ext uri="{9D8B030D-6E8A-4147-A177-3AD203B41FA5}">
                          <a16:colId xmlns:a16="http://schemas.microsoft.com/office/drawing/2014/main" val="3452004263"/>
                        </a:ext>
                      </a:extLst>
                    </a:gridCol>
                    <a:gridCol w="931333">
                      <a:extLst>
                        <a:ext uri="{9D8B030D-6E8A-4147-A177-3AD203B41FA5}">
                          <a16:colId xmlns:a16="http://schemas.microsoft.com/office/drawing/2014/main" val="395591857"/>
                        </a:ext>
                      </a:extLst>
                    </a:gridCol>
                    <a:gridCol w="1471386">
                      <a:extLst>
                        <a:ext uri="{9D8B030D-6E8A-4147-A177-3AD203B41FA5}">
                          <a16:colId xmlns:a16="http://schemas.microsoft.com/office/drawing/2014/main" val="1340222733"/>
                        </a:ext>
                      </a:extLst>
                    </a:gridCol>
                    <a:gridCol w="1004207">
                      <a:extLst>
                        <a:ext uri="{9D8B030D-6E8A-4147-A177-3AD203B41FA5}">
                          <a16:colId xmlns:a16="http://schemas.microsoft.com/office/drawing/2014/main" val="3227683607"/>
                        </a:ext>
                      </a:extLst>
                    </a:gridCol>
                    <a:gridCol w="967469">
                      <a:extLst>
                        <a:ext uri="{9D8B030D-6E8A-4147-A177-3AD203B41FA5}">
                          <a16:colId xmlns:a16="http://schemas.microsoft.com/office/drawing/2014/main" val="3329822177"/>
                        </a:ext>
                      </a:extLst>
                    </a:gridCol>
                  </a:tblGrid>
                  <a:tr h="448564">
                    <a:tc>
                      <a:txBody>
                        <a:bodyPr/>
                        <a:lstStyle/>
                        <a:p>
                          <a:pPr marL="0" marR="0" algn="ctr">
                            <a:lnSpc>
                              <a:spcPct val="107000"/>
                            </a:lnSpc>
                            <a:spcBef>
                              <a:spcPts val="0"/>
                            </a:spcBef>
                            <a:spcAft>
                              <a:spcPts val="0"/>
                            </a:spcAft>
                          </a:pPr>
                          <a:r>
                            <a:rPr lang="en-US" sz="1400" dirty="0">
                              <a:effectLst/>
                            </a:rPr>
                            <a:t>Strata</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tc>
                    <a:tc>
                      <a:txBody>
                        <a:bodyPr/>
                        <a:lstStyle/>
                        <a:p>
                          <a:endParaRPr lang="en-US"/>
                        </a:p>
                      </a:txBody>
                      <a:tcPr marL="68580" marR="68580" marT="0" marB="0" anchor="ctr">
                        <a:blipFill>
                          <a:blip r:embed="rId4"/>
                          <a:stretch>
                            <a:fillRect l="-112500" t="-11111" r="-1067857" b="-461111"/>
                          </a:stretch>
                        </a:blipFill>
                      </a:tcPr>
                    </a:tc>
                    <a:tc>
                      <a:txBody>
                        <a:bodyPr/>
                        <a:lstStyle/>
                        <a:p>
                          <a:endParaRPr lang="en-US"/>
                        </a:p>
                      </a:txBody>
                      <a:tcPr marL="68580" marR="68580" marT="0" marB="0" anchor="ctr">
                        <a:blipFill>
                          <a:blip r:embed="rId4"/>
                          <a:stretch>
                            <a:fillRect l="-224528" t="-11111" r="-1028302" b="-461111"/>
                          </a:stretch>
                        </a:blipFill>
                      </a:tcPr>
                    </a:tc>
                    <a:tc>
                      <a:txBody>
                        <a:bodyPr/>
                        <a:lstStyle/>
                        <a:p>
                          <a:endParaRPr lang="en-US"/>
                        </a:p>
                      </a:txBody>
                      <a:tcPr marL="68580" marR="68580" marT="0" marB="0" anchor="ctr">
                        <a:blipFill>
                          <a:blip r:embed="rId4"/>
                          <a:stretch>
                            <a:fillRect l="-286667" t="-11111" r="-808333" b="-461111"/>
                          </a:stretch>
                        </a:blipFill>
                      </a:tcPr>
                    </a:tc>
                    <a:tc>
                      <a:txBody>
                        <a:bodyPr/>
                        <a:lstStyle/>
                        <a:p>
                          <a:endParaRPr lang="en-US"/>
                        </a:p>
                      </a:txBody>
                      <a:tcPr marL="68580" marR="68580" marT="0" marB="0" anchor="ctr">
                        <a:blipFill>
                          <a:blip r:embed="rId4"/>
                          <a:stretch>
                            <a:fillRect l="-351515" t="-11111" r="-634848" b="-461111"/>
                          </a:stretch>
                        </a:blip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 16</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 16 vs.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16 vs.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T 16 vs. 18</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tc>
                    <a:extLst>
                      <a:ext uri="{0D108BD9-81ED-4DB2-BD59-A6C34878D82A}">
                        <a16:rowId xmlns:a16="http://schemas.microsoft.com/office/drawing/2014/main" val="491344312"/>
                      </a:ext>
                    </a:extLst>
                  </a:tr>
                  <a:tr h="220345">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193495994"/>
                      </a:ext>
                    </a:extLst>
                  </a:tr>
                  <a:tr h="220345">
                    <a:tc>
                      <a:txBody>
                        <a:bodyPr/>
                        <a:lstStyle/>
                        <a:p>
                          <a:pPr marL="0" marR="0" algn="ctr">
                            <a:lnSpc>
                              <a:spcPct val="107000"/>
                            </a:lnSpc>
                            <a:spcBef>
                              <a:spcPts val="0"/>
                            </a:spcBef>
                            <a:spcAft>
                              <a:spcPts val="0"/>
                            </a:spcAft>
                          </a:pPr>
                          <a:r>
                            <a:rPr lang="en-US" sz="1400" dirty="0">
                              <a:effectLst/>
                              <a:latin typeface="Helvetica" pitchFamily="2" charset="0"/>
                            </a:rPr>
                            <a:t>2</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519746130"/>
                      </a:ext>
                    </a:extLst>
                  </a:tr>
                  <a:tr h="220345">
                    <a:tc>
                      <a:txBody>
                        <a:bodyPr/>
                        <a:lstStyle/>
                        <a:p>
                          <a:pPr marL="0" marR="0" algn="ctr">
                            <a:lnSpc>
                              <a:spcPct val="107000"/>
                            </a:lnSpc>
                            <a:spcBef>
                              <a:spcPts val="0"/>
                            </a:spcBef>
                            <a:spcAft>
                              <a:spcPts val="0"/>
                            </a:spcAft>
                          </a:pPr>
                          <a:r>
                            <a:rPr lang="en-US" sz="1400">
                              <a:effectLst/>
                              <a:latin typeface="Helvetica" pitchFamily="2" charset="0"/>
                            </a:rPr>
                            <a:t>3</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35809795"/>
                      </a:ext>
                    </a:extLst>
                  </a:tr>
                  <a:tr h="220345">
                    <a:tc>
                      <a:txBody>
                        <a:bodyPr/>
                        <a:lstStyle/>
                        <a:p>
                          <a:pPr marL="0" marR="0" algn="ctr">
                            <a:lnSpc>
                              <a:spcPct val="107000"/>
                            </a:lnSpc>
                            <a:spcBef>
                              <a:spcPts val="0"/>
                            </a:spcBef>
                            <a:spcAft>
                              <a:spcPts val="0"/>
                            </a:spcAft>
                          </a:pPr>
                          <a:r>
                            <a:rPr lang="en-US" sz="1400">
                              <a:effectLst/>
                              <a:latin typeface="Helvetica" pitchFamily="2" charset="0"/>
                            </a:rPr>
                            <a:t>4</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1982819155"/>
                      </a:ext>
                    </a:extLst>
                  </a:tr>
                  <a:tr h="220345">
                    <a:tc>
                      <a:txBody>
                        <a:bodyPr/>
                        <a:lstStyle/>
                        <a:p>
                          <a:pPr marL="0" marR="0" algn="ctr">
                            <a:lnSpc>
                              <a:spcPct val="107000"/>
                            </a:lnSpc>
                            <a:spcBef>
                              <a:spcPts val="0"/>
                            </a:spcBef>
                            <a:spcAft>
                              <a:spcPts val="0"/>
                            </a:spcAft>
                          </a:pPr>
                          <a:r>
                            <a:rPr lang="en-US" sz="1400">
                              <a:effectLst/>
                              <a:latin typeface="Helvetica" pitchFamily="2" charset="0"/>
                            </a:rPr>
                            <a:t>5</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580462929"/>
                      </a:ext>
                    </a:extLst>
                  </a:tr>
                  <a:tr h="220345">
                    <a:tc>
                      <a:txBody>
                        <a:bodyPr/>
                        <a:lstStyle/>
                        <a:p>
                          <a:pPr marL="0" marR="0" algn="ctr">
                            <a:lnSpc>
                              <a:spcPct val="107000"/>
                            </a:lnSpc>
                            <a:spcBef>
                              <a:spcPts val="0"/>
                            </a:spcBef>
                            <a:spcAft>
                              <a:spcPts val="0"/>
                            </a:spcAft>
                          </a:pPr>
                          <a:r>
                            <a:rPr lang="en-US" sz="1400">
                              <a:effectLst/>
                              <a:latin typeface="Helvetica" pitchFamily="2" charset="0"/>
                            </a:rPr>
                            <a:t>6</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25639198"/>
                      </a:ext>
                    </a:extLst>
                  </a:tr>
                  <a:tr h="220345">
                    <a:tc>
                      <a:txBody>
                        <a:bodyPr/>
                        <a:lstStyle/>
                        <a:p>
                          <a:pPr marL="0" marR="0" algn="ctr">
                            <a:lnSpc>
                              <a:spcPct val="107000"/>
                            </a:lnSpc>
                            <a:spcBef>
                              <a:spcPts val="0"/>
                            </a:spcBef>
                            <a:spcAft>
                              <a:spcPts val="0"/>
                            </a:spcAft>
                          </a:pPr>
                          <a:r>
                            <a:rPr lang="en-US" sz="1400">
                              <a:effectLst/>
                              <a:latin typeface="Helvetica" pitchFamily="2" charset="0"/>
                            </a:rPr>
                            <a:t>7</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7390618"/>
                      </a:ext>
                    </a:extLst>
                  </a:tr>
                  <a:tr h="220345">
                    <a:tc>
                      <a:txBody>
                        <a:bodyPr/>
                        <a:lstStyle/>
                        <a:p>
                          <a:pPr marL="0" marR="0" algn="ctr">
                            <a:lnSpc>
                              <a:spcPct val="107000"/>
                            </a:lnSpc>
                            <a:spcBef>
                              <a:spcPts val="0"/>
                            </a:spcBef>
                            <a:spcAft>
                              <a:spcPts val="0"/>
                            </a:spcAft>
                          </a:pPr>
                          <a:r>
                            <a:rPr lang="en-US" sz="1400">
                              <a:effectLst/>
                              <a:latin typeface="Helvetica" pitchFamily="2" charset="0"/>
                            </a:rPr>
                            <a:t>8</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1334383548"/>
                      </a:ext>
                    </a:extLst>
                  </a:tr>
                  <a:tr h="220345">
                    <a:tc>
                      <a:txBody>
                        <a:bodyPr/>
                        <a:lstStyle/>
                        <a:p>
                          <a:pPr marL="0" marR="0" algn="ctr">
                            <a:lnSpc>
                              <a:spcPct val="107000"/>
                            </a:lnSpc>
                            <a:spcBef>
                              <a:spcPts val="0"/>
                            </a:spcBef>
                            <a:spcAft>
                              <a:spcPts val="0"/>
                            </a:spcAft>
                          </a:pPr>
                          <a:r>
                            <a:rPr lang="en-US" sz="1400" dirty="0">
                              <a:effectLst/>
                              <a:latin typeface="Helvetica" pitchFamily="2" charset="0"/>
                            </a:rPr>
                            <a:t>9</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0</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latin typeface="Helvetica" pitchFamily="2" charset="0"/>
                            </a:rPr>
                            <a:t>1</a:t>
                          </a:r>
                          <a:endParaRPr lang="en-US" sz="140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1</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latin typeface="Helvetica" pitchFamily="2" charset="0"/>
                            </a:rPr>
                            <a:t>0</a:t>
                          </a:r>
                          <a:endParaRPr lang="en-US" sz="1400" dirty="0">
                            <a:effectLst/>
                            <a:latin typeface="Helvetica" pitchFamily="2"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DengXian"/>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841003553"/>
                      </a:ext>
                    </a:extLst>
                  </a:tr>
                </a:tbl>
              </a:graphicData>
            </a:graphic>
          </p:graphicFrame>
        </mc:Fallback>
      </mc:AlternateContent>
    </p:spTree>
    <p:extLst>
      <p:ext uri="{BB962C8B-B14F-4D97-AF65-F5344CB8AC3E}">
        <p14:creationId xmlns:p14="http://schemas.microsoft.com/office/powerpoint/2010/main" val="3143422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14082047"/>
              </p:ext>
            </p:extLst>
          </p:nvPr>
        </p:nvGraphicFramePr>
        <p:xfrm>
          <a:off x="326570" y="132346"/>
          <a:ext cx="7894866" cy="4873732"/>
        </p:xfrm>
        <a:graphic>
          <a:graphicData uri="http://schemas.openxmlformats.org/drawingml/2006/table">
            <a:tbl>
              <a:tblPr firstRow="1" bandRow="1">
                <a:tableStyleId>{9D7B26C5-4107-4FEC-AEDC-1716B250A1EF}</a:tableStyleId>
              </a:tblPr>
              <a:tblGrid>
                <a:gridCol w="1315811">
                  <a:extLst>
                    <a:ext uri="{9D8B030D-6E8A-4147-A177-3AD203B41FA5}">
                      <a16:colId xmlns:a16="http://schemas.microsoft.com/office/drawing/2014/main" val="1377120199"/>
                    </a:ext>
                  </a:extLst>
                </a:gridCol>
                <a:gridCol w="1315811">
                  <a:extLst>
                    <a:ext uri="{9D8B030D-6E8A-4147-A177-3AD203B41FA5}">
                      <a16:colId xmlns:a16="http://schemas.microsoft.com/office/drawing/2014/main" val="3324679490"/>
                    </a:ext>
                  </a:extLst>
                </a:gridCol>
                <a:gridCol w="1315811">
                  <a:extLst>
                    <a:ext uri="{9D8B030D-6E8A-4147-A177-3AD203B41FA5}">
                      <a16:colId xmlns:a16="http://schemas.microsoft.com/office/drawing/2014/main" val="2011502371"/>
                    </a:ext>
                  </a:extLst>
                </a:gridCol>
                <a:gridCol w="1315811">
                  <a:extLst>
                    <a:ext uri="{9D8B030D-6E8A-4147-A177-3AD203B41FA5}">
                      <a16:colId xmlns:a16="http://schemas.microsoft.com/office/drawing/2014/main" val="4185130990"/>
                    </a:ext>
                  </a:extLst>
                </a:gridCol>
                <a:gridCol w="1315811">
                  <a:extLst>
                    <a:ext uri="{9D8B030D-6E8A-4147-A177-3AD203B41FA5}">
                      <a16:colId xmlns:a16="http://schemas.microsoft.com/office/drawing/2014/main" val="91083157"/>
                    </a:ext>
                  </a:extLst>
                </a:gridCol>
                <a:gridCol w="1315811">
                  <a:extLst>
                    <a:ext uri="{9D8B030D-6E8A-4147-A177-3AD203B41FA5}">
                      <a16:colId xmlns:a16="http://schemas.microsoft.com/office/drawing/2014/main" val="3996359508"/>
                    </a:ext>
                  </a:extLst>
                </a:gridCol>
              </a:tblGrid>
              <a:tr h="298870">
                <a:tc>
                  <a:txBody>
                    <a:bodyPr/>
                    <a:lstStyle/>
                    <a:p>
                      <a:r>
                        <a:rPr lang="en-US" sz="1400" dirty="0">
                          <a:latin typeface="Helvetica" panose="020B0604020202020204" pitchFamily="34" charset="0"/>
                          <a:cs typeface="Helvetica" panose="020B0604020202020204" pitchFamily="34" charset="0"/>
                        </a:rPr>
                        <a:t>Comparison</a:t>
                      </a:r>
                    </a:p>
                  </a:txBody>
                  <a:tcPr/>
                </a:tc>
                <a:tc>
                  <a:txBody>
                    <a:bodyPr/>
                    <a:lstStyle/>
                    <a:p>
                      <a:r>
                        <a:rPr lang="en-US" sz="1400" dirty="0">
                          <a:latin typeface="Helvetica" panose="020B0604020202020204" pitchFamily="34" charset="0"/>
                          <a:cs typeface="Helvetica" panose="020B0604020202020204" pitchFamily="34" charset="0"/>
                        </a:rPr>
                        <a:t>F16</a:t>
                      </a:r>
                    </a:p>
                  </a:txBody>
                  <a:tcPr/>
                </a:tc>
                <a:tc>
                  <a:txBody>
                    <a:bodyPr/>
                    <a:lstStyle/>
                    <a:p>
                      <a:r>
                        <a:rPr lang="en-US" sz="1400" dirty="0">
                          <a:latin typeface="Helvetica" panose="020B0604020202020204" pitchFamily="34" charset="0"/>
                          <a:cs typeface="Helvetica" panose="020B0604020202020204" pitchFamily="34" charset="0"/>
                        </a:rPr>
                        <a:t>T16</a:t>
                      </a:r>
                    </a:p>
                  </a:txBody>
                  <a:tcPr/>
                </a:tc>
                <a:tc>
                  <a:txBody>
                    <a:bodyPr/>
                    <a:lstStyle/>
                    <a:p>
                      <a:r>
                        <a:rPr lang="en-US" sz="1400" dirty="0">
                          <a:latin typeface="Helvetica" panose="020B0604020202020204" pitchFamily="34" charset="0"/>
                          <a:cs typeface="Helvetica" panose="020B0604020202020204" pitchFamily="34" charset="0"/>
                        </a:rPr>
                        <a:t>F18</a:t>
                      </a:r>
                    </a:p>
                  </a:txBody>
                  <a:tcPr/>
                </a:tc>
                <a:tc>
                  <a:txBody>
                    <a:bodyPr/>
                    <a:lstStyle/>
                    <a:p>
                      <a:r>
                        <a:rPr lang="en-US" sz="1400" dirty="0">
                          <a:latin typeface="Helvetica" panose="020B0604020202020204" pitchFamily="34" charset="0"/>
                          <a:cs typeface="Helvetica" panose="020B0604020202020204" pitchFamily="34" charset="0"/>
                        </a:rPr>
                        <a:t>T18</a:t>
                      </a:r>
                    </a:p>
                  </a:txBody>
                  <a:tcPr/>
                </a:tc>
                <a:tc>
                  <a:txBody>
                    <a:bodyPr/>
                    <a:lstStyle/>
                    <a:p>
                      <a:r>
                        <a:rPr lang="en-US" sz="1400" dirty="0">
                          <a:latin typeface="Helvetica" panose="020B0604020202020204" pitchFamily="34" charset="0"/>
                          <a:cs typeface="Helvetica" panose="020B0604020202020204" pitchFamily="34" charset="0"/>
                        </a:rPr>
                        <a:t>Differences</a:t>
                      </a:r>
                    </a:p>
                  </a:txBody>
                  <a:tcPr/>
                </a:tc>
                <a:extLst>
                  <a:ext uri="{0D108BD9-81ED-4DB2-BD59-A6C34878D82A}">
                    <a16:rowId xmlns:a16="http://schemas.microsoft.com/office/drawing/2014/main" val="1016712396"/>
                  </a:ext>
                </a:extLst>
              </a:tr>
              <a:tr h="298870">
                <a:tc gridSpan="6">
                  <a:txBody>
                    <a:bodyPr/>
                    <a:lstStyle/>
                    <a:p>
                      <a:pPr algn="ctr"/>
                      <a:r>
                        <a:rPr lang="en-US" sz="1400" b="0" dirty="0">
                          <a:latin typeface="Helvetica" panose="020B0604020202020204" pitchFamily="34" charset="0"/>
                          <a:cs typeface="Helvetica" panose="020B0604020202020204" pitchFamily="34" charset="0"/>
                        </a:rPr>
                        <a:t>Number of words recalled</a:t>
                      </a: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086675600"/>
                  </a:ext>
                </a:extLst>
              </a:tr>
              <a:tr h="303266">
                <a:tc>
                  <a:txBody>
                    <a:bodyPr/>
                    <a:lstStyle/>
                    <a:p>
                      <a:r>
                        <a:rPr lang="en-US" sz="1200" dirty="0">
                          <a:latin typeface="Helvetica" panose="020B0604020202020204" pitchFamily="34" charset="0"/>
                          <a:cs typeface="Helvetica" panose="020B0604020202020204" pitchFamily="34" charset="0"/>
                        </a:rPr>
                        <a:t>F</a:t>
                      </a:r>
                      <a:r>
                        <a:rPr lang="en-US" sz="1200" baseline="0" dirty="0">
                          <a:latin typeface="Helvetica" panose="020B0604020202020204" pitchFamily="34" charset="0"/>
                          <a:cs typeface="Helvetica" panose="020B0604020202020204" pitchFamily="34" charset="0"/>
                        </a:rPr>
                        <a:t>T1618</a:t>
                      </a:r>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10.71 [0.089]</a:t>
                      </a:r>
                    </a:p>
                  </a:txBody>
                  <a:tcPr/>
                </a:tc>
                <a:tc>
                  <a:txBody>
                    <a:bodyPr/>
                    <a:lstStyle/>
                    <a:p>
                      <a:r>
                        <a:rPr lang="en-US" sz="1200" dirty="0">
                          <a:latin typeface="Helvetica" panose="020B0604020202020204" pitchFamily="34" charset="0"/>
                          <a:cs typeface="Helvetica" panose="020B0604020202020204" pitchFamily="34" charset="0"/>
                        </a:rPr>
                        <a:t>10.94 [0.110]</a:t>
                      </a:r>
                    </a:p>
                  </a:txBody>
                  <a:tcPr/>
                </a:tc>
                <a:tc>
                  <a:txBody>
                    <a:bodyPr/>
                    <a:lstStyle/>
                    <a:p>
                      <a:r>
                        <a:rPr lang="en-US" sz="1200" dirty="0">
                          <a:latin typeface="Helvetica" panose="020B0604020202020204" pitchFamily="34" charset="0"/>
                          <a:cs typeface="Helvetica" panose="020B0604020202020204" pitchFamily="34" charset="0"/>
                        </a:rPr>
                        <a:t>11.03 [0.097]</a:t>
                      </a:r>
                    </a:p>
                  </a:txBody>
                  <a:tcPr/>
                </a:tc>
                <a:tc>
                  <a:txBody>
                    <a:bodyPr/>
                    <a:lstStyle/>
                    <a:p>
                      <a:r>
                        <a:rPr lang="en-US" sz="1200" dirty="0">
                          <a:latin typeface="Helvetica" panose="020B0604020202020204" pitchFamily="34" charset="0"/>
                          <a:cs typeface="Helvetica" panose="020B0604020202020204" pitchFamily="34" charset="0"/>
                        </a:rPr>
                        <a:t>10.98 [0.105]</a:t>
                      </a:r>
                    </a:p>
                  </a:txBody>
                  <a:tcPr/>
                </a:tc>
                <a:tc>
                  <a:txBody>
                    <a:bodyPr/>
                    <a:lstStyle/>
                    <a:p>
                      <a:r>
                        <a:rPr lang="en-US" sz="1200" b="0" dirty="0">
                          <a:latin typeface="Helvetica" panose="020B0604020202020204" pitchFamily="34" charset="0"/>
                          <a:cs typeface="Helvetica" panose="020B0604020202020204" pitchFamily="34" charset="0"/>
                        </a:rPr>
                        <a:t>0.28 [0.204]</a:t>
                      </a:r>
                    </a:p>
                  </a:txBody>
                  <a:tcPr/>
                </a:tc>
                <a:extLst>
                  <a:ext uri="{0D108BD9-81ED-4DB2-BD59-A6C34878D82A}">
                    <a16:rowId xmlns:a16="http://schemas.microsoft.com/office/drawing/2014/main" val="3322656371"/>
                  </a:ext>
                </a:extLst>
              </a:tr>
              <a:tr h="268983">
                <a:tc>
                  <a:txBody>
                    <a:bodyPr/>
                    <a:lstStyle/>
                    <a:p>
                      <a:r>
                        <a:rPr lang="en-US" sz="1200" dirty="0">
                          <a:latin typeface="Helvetica" panose="020B0604020202020204" pitchFamily="34" charset="0"/>
                          <a:cs typeface="Helvetica" panose="020B0604020202020204" pitchFamily="34" charset="0"/>
                        </a:rPr>
                        <a:t>F1618</a:t>
                      </a:r>
                    </a:p>
                  </a:txBody>
                  <a:tcPr>
                    <a:noFill/>
                  </a:tcPr>
                </a:tc>
                <a:tc>
                  <a:txBody>
                    <a:bodyPr/>
                    <a:lstStyle/>
                    <a:p>
                      <a:r>
                        <a:rPr lang="en-US" sz="1200" dirty="0">
                          <a:latin typeface="Helvetica" panose="020B0604020202020204" pitchFamily="34" charset="0"/>
                          <a:cs typeface="Helvetica" panose="020B0604020202020204" pitchFamily="34" charset="0"/>
                        </a:rPr>
                        <a:t>10.38 [0.091]</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10.79 [0.104]</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b="1" dirty="0">
                          <a:latin typeface="Helvetica" panose="020B0604020202020204" pitchFamily="34" charset="0"/>
                          <a:cs typeface="Helvetica" panose="020B0604020202020204" pitchFamily="34" charset="0"/>
                        </a:rPr>
                        <a:t>0.405 [0.118]**</a:t>
                      </a:r>
                    </a:p>
                  </a:txBody>
                  <a:tcPr>
                    <a:noFill/>
                  </a:tcPr>
                </a:tc>
                <a:extLst>
                  <a:ext uri="{0D108BD9-81ED-4DB2-BD59-A6C34878D82A}">
                    <a16:rowId xmlns:a16="http://schemas.microsoft.com/office/drawing/2014/main" val="3714120019"/>
                  </a:ext>
                </a:extLst>
              </a:tr>
              <a:tr h="268983">
                <a:tc>
                  <a:txBody>
                    <a:bodyPr/>
                    <a:lstStyle/>
                    <a:p>
                      <a:r>
                        <a:rPr lang="en-US" sz="1200" dirty="0">
                          <a:latin typeface="Helvetica" panose="020B0604020202020204" pitchFamily="34" charset="0"/>
                          <a:cs typeface="Helvetica" panose="020B0604020202020204" pitchFamily="34" charset="0"/>
                        </a:rPr>
                        <a:t>T1618</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10.76</a:t>
                      </a:r>
                      <a:r>
                        <a:rPr lang="en-US" sz="1200" baseline="0" dirty="0">
                          <a:latin typeface="Helvetica" panose="020B0604020202020204" pitchFamily="34" charset="0"/>
                          <a:cs typeface="Helvetica" panose="020B0604020202020204" pitchFamily="34" charset="0"/>
                        </a:rPr>
                        <a:t> [0.124]</a:t>
                      </a:r>
                      <a:endParaRPr lang="en-US" sz="12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10.67 [0.101]</a:t>
                      </a:r>
                    </a:p>
                  </a:txBody>
                  <a:tcPr/>
                </a:tc>
                <a:tc>
                  <a:txBody>
                    <a:bodyPr/>
                    <a:lstStyle/>
                    <a:p>
                      <a:r>
                        <a:rPr lang="en-US" sz="1200" dirty="0">
                          <a:latin typeface="Helvetica" panose="020B0604020202020204" pitchFamily="34" charset="0"/>
                          <a:cs typeface="Helvetica" panose="020B0604020202020204" pitchFamily="34" charset="0"/>
                        </a:rPr>
                        <a:t>-0.09 [0.150]</a:t>
                      </a:r>
                    </a:p>
                  </a:txBody>
                  <a:tcPr/>
                </a:tc>
                <a:extLst>
                  <a:ext uri="{0D108BD9-81ED-4DB2-BD59-A6C34878D82A}">
                    <a16:rowId xmlns:a16="http://schemas.microsoft.com/office/drawing/2014/main" val="1407617855"/>
                  </a:ext>
                </a:extLst>
              </a:tr>
              <a:tr h="298870">
                <a:tc gridSpan="6">
                  <a:txBody>
                    <a:bodyPr/>
                    <a:lstStyle/>
                    <a:p>
                      <a:pPr algn="ctr"/>
                      <a:r>
                        <a:rPr lang="en-US" sz="1400" b="0" dirty="0">
                          <a:latin typeface="Helvetica" panose="020B0604020202020204" pitchFamily="34" charset="0"/>
                          <a:cs typeface="Helvetica" panose="020B0604020202020204" pitchFamily="34" charset="0"/>
                        </a:rPr>
                        <a:t>Depressed</a:t>
                      </a: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702738365"/>
                  </a:ext>
                </a:extLst>
              </a:tr>
              <a:tr h="268983">
                <a:tc>
                  <a:txBody>
                    <a:bodyPr/>
                    <a:lstStyle/>
                    <a:p>
                      <a:r>
                        <a:rPr lang="en-US" sz="1200" dirty="0">
                          <a:latin typeface="Helvetica" panose="020B0604020202020204" pitchFamily="34" charset="0"/>
                          <a:cs typeface="Helvetica" panose="020B0604020202020204" pitchFamily="34" charset="0"/>
                        </a:rPr>
                        <a:t>F</a:t>
                      </a:r>
                      <a:r>
                        <a:rPr lang="en-US" sz="1200" baseline="0" dirty="0">
                          <a:latin typeface="Helvetica" panose="020B0604020202020204" pitchFamily="34" charset="0"/>
                          <a:cs typeface="Helvetica" panose="020B0604020202020204" pitchFamily="34" charset="0"/>
                        </a:rPr>
                        <a:t>T1618</a:t>
                      </a:r>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0.07 [0.006]</a:t>
                      </a:r>
                    </a:p>
                  </a:txBody>
                  <a:tcPr/>
                </a:tc>
                <a:tc>
                  <a:txBody>
                    <a:bodyPr/>
                    <a:lstStyle/>
                    <a:p>
                      <a:r>
                        <a:rPr lang="en-US" sz="1200" dirty="0">
                          <a:latin typeface="Helvetica" panose="020B0604020202020204" pitchFamily="34" charset="0"/>
                          <a:cs typeface="Helvetica" panose="020B0604020202020204" pitchFamily="34" charset="0"/>
                        </a:rPr>
                        <a:t>0.08 [0.006]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0.08 [0.006]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0.07 [0.007]</a:t>
                      </a:r>
                    </a:p>
                  </a:txBody>
                  <a:tcPr/>
                </a:tc>
                <a:tc>
                  <a:txBody>
                    <a:bodyPr/>
                    <a:lstStyle/>
                    <a:p>
                      <a:r>
                        <a:rPr lang="en-US" sz="1200" dirty="0">
                          <a:latin typeface="Helvetica" panose="020B0604020202020204" pitchFamily="34" charset="0"/>
                          <a:cs typeface="Helvetica" panose="020B0604020202020204" pitchFamily="34" charset="0"/>
                        </a:rPr>
                        <a:t>0.02 [0.015]</a:t>
                      </a:r>
                    </a:p>
                  </a:txBody>
                  <a:tcPr/>
                </a:tc>
                <a:extLst>
                  <a:ext uri="{0D108BD9-81ED-4DB2-BD59-A6C34878D82A}">
                    <a16:rowId xmlns:a16="http://schemas.microsoft.com/office/drawing/2014/main" val="1378733186"/>
                  </a:ext>
                </a:extLst>
              </a:tr>
              <a:tr h="268983">
                <a:tc>
                  <a:txBody>
                    <a:bodyPr/>
                    <a:lstStyle/>
                    <a:p>
                      <a:r>
                        <a:rPr lang="en-US" sz="1200" dirty="0">
                          <a:latin typeface="Helvetica" panose="020B0604020202020204" pitchFamily="34" charset="0"/>
                          <a:cs typeface="Helvetica" panose="020B0604020202020204" pitchFamily="34" charset="0"/>
                        </a:rPr>
                        <a:t>F1618</a:t>
                      </a:r>
                    </a:p>
                  </a:txBody>
                  <a:tcPr>
                    <a:noFill/>
                  </a:tcPr>
                </a:tc>
                <a:tc>
                  <a:txBody>
                    <a:bodyPr/>
                    <a:lstStyle/>
                    <a:p>
                      <a:r>
                        <a:rPr lang="en-US" sz="1200" dirty="0">
                          <a:latin typeface="Helvetica" panose="020B0604020202020204" pitchFamily="34" charset="0"/>
                          <a:cs typeface="Helvetica" panose="020B0604020202020204" pitchFamily="34" charset="0"/>
                        </a:rPr>
                        <a:t>0.08</a:t>
                      </a:r>
                      <a:r>
                        <a:rPr lang="en-US" sz="1200" baseline="0" dirty="0">
                          <a:latin typeface="Helvetica" panose="020B0604020202020204" pitchFamily="34" charset="0"/>
                          <a:cs typeface="Helvetica" panose="020B0604020202020204" pitchFamily="34" charset="0"/>
                        </a:rPr>
                        <a:t> [0.006]</a:t>
                      </a:r>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0.09 [0.006]</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0.01 [0.008]</a:t>
                      </a:r>
                    </a:p>
                  </a:txBody>
                  <a:tcPr>
                    <a:noFill/>
                  </a:tcPr>
                </a:tc>
                <a:extLst>
                  <a:ext uri="{0D108BD9-81ED-4DB2-BD59-A6C34878D82A}">
                    <a16:rowId xmlns:a16="http://schemas.microsoft.com/office/drawing/2014/main" val="2777343124"/>
                  </a:ext>
                </a:extLst>
              </a:tr>
              <a:tr h="268983">
                <a:tc>
                  <a:txBody>
                    <a:bodyPr/>
                    <a:lstStyle/>
                    <a:p>
                      <a:r>
                        <a:rPr lang="en-US" sz="1200" dirty="0">
                          <a:latin typeface="Helvetica" panose="020B0604020202020204" pitchFamily="34" charset="0"/>
                          <a:cs typeface="Helvetica" panose="020B0604020202020204" pitchFamily="34" charset="0"/>
                        </a:rPr>
                        <a:t>T1618</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0.08 [0.006]</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0.07</a:t>
                      </a:r>
                      <a:r>
                        <a:rPr lang="en-US" sz="1200" baseline="0" dirty="0">
                          <a:latin typeface="Helvetica" panose="020B0604020202020204" pitchFamily="34" charset="0"/>
                          <a:cs typeface="Helvetica" panose="020B0604020202020204" pitchFamily="34" charset="0"/>
                        </a:rPr>
                        <a:t> [0.007]</a:t>
                      </a:r>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-0.01 [0.009]</a:t>
                      </a:r>
                    </a:p>
                  </a:txBody>
                  <a:tcPr/>
                </a:tc>
                <a:extLst>
                  <a:ext uri="{0D108BD9-81ED-4DB2-BD59-A6C34878D82A}">
                    <a16:rowId xmlns:a16="http://schemas.microsoft.com/office/drawing/2014/main" val="913638867"/>
                  </a:ext>
                </a:extLst>
              </a:tr>
              <a:tr h="298870">
                <a:tc gridSpan="6">
                  <a:txBody>
                    <a:bodyPr/>
                    <a:lstStyle/>
                    <a:p>
                      <a:pPr algn="ctr"/>
                      <a:r>
                        <a:rPr lang="en-US" sz="1400" b="0" dirty="0">
                          <a:latin typeface="Helvetica" panose="020B0604020202020204" pitchFamily="34" charset="0"/>
                          <a:cs typeface="Helvetica" panose="020B0604020202020204" pitchFamily="34" charset="0"/>
                        </a:rPr>
                        <a:t>BMI</a:t>
                      </a:r>
                    </a:p>
                  </a:txBody>
                  <a:tcPr>
                    <a:solidFill>
                      <a:schemeClr val="bg1">
                        <a:lumMod val="95000"/>
                      </a:schemeClr>
                    </a:solidFill>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308017794"/>
                  </a:ext>
                </a:extLst>
              </a:tr>
              <a:tr h="268983">
                <a:tc>
                  <a:txBody>
                    <a:bodyPr/>
                    <a:lstStyle/>
                    <a:p>
                      <a:r>
                        <a:rPr lang="en-US" sz="1200" dirty="0">
                          <a:latin typeface="Helvetica" panose="020B0604020202020204" pitchFamily="34" charset="0"/>
                          <a:cs typeface="Helvetica" panose="020B0604020202020204" pitchFamily="34" charset="0"/>
                        </a:rPr>
                        <a:t>F</a:t>
                      </a:r>
                      <a:r>
                        <a:rPr lang="en-US" sz="1200" baseline="0" dirty="0">
                          <a:latin typeface="Helvetica" panose="020B0604020202020204" pitchFamily="34" charset="0"/>
                          <a:cs typeface="Helvetica" panose="020B0604020202020204" pitchFamily="34" charset="0"/>
                        </a:rPr>
                        <a:t>T1618</a:t>
                      </a:r>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28.70 [0.223]</a:t>
                      </a:r>
                    </a:p>
                  </a:txBody>
                  <a:tcPr/>
                </a:tc>
                <a:tc>
                  <a:txBody>
                    <a:bodyPr/>
                    <a:lstStyle/>
                    <a:p>
                      <a:r>
                        <a:rPr lang="en-US" sz="1200" dirty="0">
                          <a:latin typeface="Helvetica" panose="020B0604020202020204" pitchFamily="34" charset="0"/>
                          <a:cs typeface="Helvetica" panose="020B0604020202020204" pitchFamily="34" charset="0"/>
                        </a:rPr>
                        <a:t>28.70 [0.194]</a:t>
                      </a:r>
                    </a:p>
                  </a:txBody>
                  <a:tcPr/>
                </a:tc>
                <a:tc>
                  <a:txBody>
                    <a:bodyPr/>
                    <a:lstStyle/>
                    <a:p>
                      <a:r>
                        <a:rPr lang="en-US" sz="1200" dirty="0">
                          <a:latin typeface="Helvetica" panose="020B0604020202020204" pitchFamily="34" charset="0"/>
                          <a:cs typeface="Helvetica" panose="020B0604020202020204" pitchFamily="34" charset="0"/>
                        </a:rPr>
                        <a:t>28.95</a:t>
                      </a:r>
                      <a:r>
                        <a:rPr lang="en-US" sz="1200" baseline="0" dirty="0">
                          <a:latin typeface="Helvetica" panose="020B0604020202020204" pitchFamily="34" charset="0"/>
                          <a:cs typeface="Helvetica" panose="020B0604020202020204" pitchFamily="34" charset="0"/>
                        </a:rPr>
                        <a:t> [0.196]</a:t>
                      </a:r>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28.50 [0.333]</a:t>
                      </a:r>
                    </a:p>
                  </a:txBody>
                  <a:tcPr/>
                </a:tc>
                <a:tc>
                  <a:txBody>
                    <a:bodyPr/>
                    <a:lstStyle/>
                    <a:p>
                      <a:r>
                        <a:rPr lang="en-US" sz="1200" dirty="0">
                          <a:latin typeface="Helvetica" panose="020B0604020202020204" pitchFamily="34" charset="0"/>
                          <a:cs typeface="Helvetica" panose="020B0604020202020204" pitchFamily="34" charset="0"/>
                        </a:rPr>
                        <a:t>0.45 [0.507]</a:t>
                      </a:r>
                    </a:p>
                  </a:txBody>
                  <a:tcPr/>
                </a:tc>
                <a:extLst>
                  <a:ext uri="{0D108BD9-81ED-4DB2-BD59-A6C34878D82A}">
                    <a16:rowId xmlns:a16="http://schemas.microsoft.com/office/drawing/2014/main" val="4132104646"/>
                  </a:ext>
                </a:extLst>
              </a:tr>
              <a:tr h="268983">
                <a:tc>
                  <a:txBody>
                    <a:bodyPr/>
                    <a:lstStyle/>
                    <a:p>
                      <a:r>
                        <a:rPr lang="en-US" sz="1200" dirty="0">
                          <a:latin typeface="Helvetica" panose="020B0604020202020204" pitchFamily="34" charset="0"/>
                          <a:cs typeface="Helvetica" panose="020B0604020202020204" pitchFamily="34" charset="0"/>
                        </a:rPr>
                        <a:t>F1618</a:t>
                      </a:r>
                    </a:p>
                  </a:txBody>
                  <a:tcPr>
                    <a:noFill/>
                  </a:tcPr>
                </a:tc>
                <a:tc>
                  <a:txBody>
                    <a:bodyPr/>
                    <a:lstStyle/>
                    <a:p>
                      <a:r>
                        <a:rPr lang="en-US" sz="1200" dirty="0">
                          <a:latin typeface="Helvetica" panose="020B0604020202020204" pitchFamily="34" charset="0"/>
                          <a:cs typeface="Helvetica" panose="020B0604020202020204" pitchFamily="34" charset="0"/>
                        </a:rPr>
                        <a:t>28.30 [0.197]</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28.51 [0.193]</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b="0" dirty="0">
                          <a:latin typeface="Helvetica" panose="020B0604020202020204" pitchFamily="34" charset="0"/>
                          <a:cs typeface="Helvetica" panose="020B0604020202020204" pitchFamily="34" charset="0"/>
                        </a:rPr>
                        <a:t>0.21 [0.272]</a:t>
                      </a:r>
                    </a:p>
                  </a:txBody>
                  <a:tcPr>
                    <a:noFill/>
                  </a:tcPr>
                </a:tc>
                <a:extLst>
                  <a:ext uri="{0D108BD9-81ED-4DB2-BD59-A6C34878D82A}">
                    <a16:rowId xmlns:a16="http://schemas.microsoft.com/office/drawing/2014/main" val="464091273"/>
                  </a:ext>
                </a:extLst>
              </a:tr>
              <a:tr h="268983">
                <a:tc>
                  <a:txBody>
                    <a:bodyPr/>
                    <a:lstStyle/>
                    <a:p>
                      <a:r>
                        <a:rPr lang="en-US" sz="1200" dirty="0">
                          <a:latin typeface="Helvetica" panose="020B0604020202020204" pitchFamily="34" charset="0"/>
                          <a:cs typeface="Helvetica" panose="020B0604020202020204" pitchFamily="34" charset="0"/>
                        </a:rPr>
                        <a:t>T1618</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27.98 [0.216]</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27.79 [0.234]</a:t>
                      </a:r>
                    </a:p>
                  </a:txBody>
                  <a:tcPr/>
                </a:tc>
                <a:tc>
                  <a:txBody>
                    <a:bodyPr/>
                    <a:lstStyle/>
                    <a:p>
                      <a:r>
                        <a:rPr lang="en-US" sz="1200" dirty="0">
                          <a:latin typeface="Helvetica" panose="020B0604020202020204" pitchFamily="34" charset="0"/>
                          <a:cs typeface="Helvetica" panose="020B0604020202020204" pitchFamily="34" charset="0"/>
                        </a:rPr>
                        <a:t>-0.19 [0.337]</a:t>
                      </a:r>
                    </a:p>
                  </a:txBody>
                  <a:tcPr/>
                </a:tc>
                <a:extLst>
                  <a:ext uri="{0D108BD9-81ED-4DB2-BD59-A6C34878D82A}">
                    <a16:rowId xmlns:a16="http://schemas.microsoft.com/office/drawing/2014/main" val="573153041"/>
                  </a:ext>
                </a:extLst>
              </a:tr>
              <a:tr h="298870">
                <a:tc gridSpan="6">
                  <a:txBody>
                    <a:bodyPr/>
                    <a:lstStyle/>
                    <a:p>
                      <a:pPr algn="ctr"/>
                      <a:r>
                        <a:rPr lang="en-US" sz="1400" b="0" dirty="0">
                          <a:latin typeface="Helvetica" panose="020B0604020202020204" pitchFamily="34" charset="0"/>
                          <a:cs typeface="Helvetica" panose="020B0604020202020204" pitchFamily="34" charset="0"/>
                        </a:rPr>
                        <a:t>Self-reported</a:t>
                      </a:r>
                      <a:r>
                        <a:rPr lang="en-US" sz="1400" b="0" baseline="0" dirty="0">
                          <a:latin typeface="Helvetica" panose="020B0604020202020204" pitchFamily="34" charset="0"/>
                          <a:cs typeface="Helvetica" panose="020B0604020202020204" pitchFamily="34" charset="0"/>
                        </a:rPr>
                        <a:t> health</a:t>
                      </a:r>
                      <a:endParaRPr lang="en-US" sz="1400" b="0" dirty="0">
                        <a:latin typeface="Helvetica" panose="020B0604020202020204" pitchFamily="34" charset="0"/>
                        <a:cs typeface="Helvetica" panose="020B0604020202020204" pitchFamily="34" charset="0"/>
                      </a:endParaRPr>
                    </a:p>
                  </a:txBody>
                  <a:tcPr>
                    <a:solidFill>
                      <a:schemeClr val="bg1">
                        <a:lumMod val="95000"/>
                      </a:schemeClr>
                    </a:solidFill>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964470328"/>
                  </a:ext>
                </a:extLst>
              </a:tr>
              <a:tr h="268983">
                <a:tc>
                  <a:txBody>
                    <a:bodyPr/>
                    <a:lstStyle/>
                    <a:p>
                      <a:r>
                        <a:rPr lang="en-US" sz="1200" dirty="0">
                          <a:latin typeface="Helvetica" panose="020B0604020202020204" pitchFamily="34" charset="0"/>
                          <a:cs typeface="Helvetica" panose="020B0604020202020204" pitchFamily="34" charset="0"/>
                        </a:rPr>
                        <a:t>F</a:t>
                      </a:r>
                      <a:r>
                        <a:rPr lang="en-US" sz="1200" baseline="0" dirty="0">
                          <a:latin typeface="Helvetica" panose="020B0604020202020204" pitchFamily="34" charset="0"/>
                          <a:cs typeface="Helvetica" panose="020B0604020202020204" pitchFamily="34" charset="0"/>
                        </a:rPr>
                        <a:t>T1618</a:t>
                      </a:r>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0.46 [0.013]</a:t>
                      </a:r>
                    </a:p>
                  </a:txBody>
                  <a:tcPr/>
                </a:tc>
                <a:tc>
                  <a:txBody>
                    <a:bodyPr/>
                    <a:lstStyle/>
                    <a:p>
                      <a:r>
                        <a:rPr lang="en-US" sz="1200" dirty="0">
                          <a:latin typeface="Helvetica" panose="020B0604020202020204" pitchFamily="34" charset="0"/>
                          <a:cs typeface="Helvetica" panose="020B0604020202020204" pitchFamily="34" charset="0"/>
                        </a:rPr>
                        <a:t>0.49 [0.013]</a:t>
                      </a:r>
                    </a:p>
                  </a:txBody>
                  <a:tcPr/>
                </a:tc>
                <a:tc>
                  <a:txBody>
                    <a:bodyPr/>
                    <a:lstStyle/>
                    <a:p>
                      <a:r>
                        <a:rPr lang="en-US" sz="1200" dirty="0">
                          <a:latin typeface="Helvetica" panose="020B0604020202020204" pitchFamily="34" charset="0"/>
                          <a:cs typeface="Helvetica" panose="020B0604020202020204" pitchFamily="34" charset="0"/>
                        </a:rPr>
                        <a:t>0.47 [0.013]</a:t>
                      </a:r>
                    </a:p>
                  </a:txBody>
                  <a:tcPr/>
                </a:tc>
                <a:tc>
                  <a:txBody>
                    <a:bodyPr/>
                    <a:lstStyle/>
                    <a:p>
                      <a:r>
                        <a:rPr lang="en-US" sz="1200" dirty="0">
                          <a:latin typeface="Helvetica" panose="020B0604020202020204" pitchFamily="34" charset="0"/>
                          <a:cs typeface="Helvetica" panose="020B0604020202020204" pitchFamily="34" charset="0"/>
                        </a:rPr>
                        <a:t>0.42</a:t>
                      </a:r>
                      <a:r>
                        <a:rPr lang="en-US" sz="1200" baseline="0" dirty="0">
                          <a:latin typeface="Helvetica" panose="020B0604020202020204" pitchFamily="34" charset="0"/>
                          <a:cs typeface="Helvetica" panose="020B0604020202020204" pitchFamily="34" charset="0"/>
                        </a:rPr>
                        <a:t> [0.015]</a:t>
                      </a:r>
                      <a:endParaRPr lang="en-US" sz="1200" dirty="0">
                        <a:latin typeface="Helvetica" panose="020B0604020202020204" pitchFamily="34" charset="0"/>
                        <a:cs typeface="Helvetica" panose="020B0604020202020204" pitchFamily="34" charset="0"/>
                      </a:endParaRPr>
                    </a:p>
                  </a:txBody>
                  <a:tcPr/>
                </a:tc>
                <a:tc>
                  <a:txBody>
                    <a:bodyPr/>
                    <a:lstStyle/>
                    <a:p>
                      <a:r>
                        <a:rPr lang="en-US" sz="1200" b="1" dirty="0">
                          <a:latin typeface="Helvetica" panose="020B0604020202020204" pitchFamily="34" charset="0"/>
                          <a:cs typeface="Helvetica" panose="020B0604020202020204" pitchFamily="34" charset="0"/>
                        </a:rPr>
                        <a:t>0.08</a:t>
                      </a:r>
                      <a:r>
                        <a:rPr lang="en-US" sz="1200" b="1" baseline="0" dirty="0">
                          <a:latin typeface="Helvetica" panose="020B0604020202020204" pitchFamily="34" charset="0"/>
                          <a:cs typeface="Helvetica" panose="020B0604020202020204" pitchFamily="34" charset="0"/>
                        </a:rPr>
                        <a:t> [0.027] **</a:t>
                      </a:r>
                      <a:endParaRPr lang="en-US" sz="1200" b="1"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1939656360"/>
                  </a:ext>
                </a:extLst>
              </a:tr>
              <a:tr h="268983">
                <a:tc>
                  <a:txBody>
                    <a:bodyPr/>
                    <a:lstStyle/>
                    <a:p>
                      <a:r>
                        <a:rPr lang="en-US" sz="1200" dirty="0">
                          <a:latin typeface="Helvetica" panose="020B0604020202020204" pitchFamily="34" charset="0"/>
                          <a:cs typeface="Helvetica" panose="020B0604020202020204" pitchFamily="34" charset="0"/>
                        </a:rPr>
                        <a:t>F1618</a:t>
                      </a:r>
                    </a:p>
                  </a:txBody>
                  <a:tcPr>
                    <a:noFill/>
                  </a:tcPr>
                </a:tc>
                <a:tc>
                  <a:txBody>
                    <a:bodyPr/>
                    <a:lstStyle/>
                    <a:p>
                      <a:r>
                        <a:rPr lang="en-US" sz="1200" dirty="0">
                          <a:latin typeface="Helvetica" panose="020B0604020202020204" pitchFamily="34" charset="0"/>
                          <a:cs typeface="Helvetica" panose="020B0604020202020204" pitchFamily="34" charset="0"/>
                        </a:rPr>
                        <a:t>0.45 [0.012]</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0.46 [0.012]</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0.01</a:t>
                      </a:r>
                      <a:r>
                        <a:rPr lang="en-US" sz="1200" baseline="0" dirty="0">
                          <a:latin typeface="Helvetica" panose="020B0604020202020204" pitchFamily="34" charset="0"/>
                          <a:cs typeface="Helvetica" panose="020B0604020202020204" pitchFamily="34" charset="0"/>
                        </a:rPr>
                        <a:t> [0.015]</a:t>
                      </a:r>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144016258"/>
                  </a:ext>
                </a:extLst>
              </a:tr>
              <a:tr h="303266">
                <a:tc>
                  <a:txBody>
                    <a:bodyPr/>
                    <a:lstStyle/>
                    <a:p>
                      <a:r>
                        <a:rPr lang="en-US" sz="1200" dirty="0">
                          <a:latin typeface="Helvetica" panose="020B0604020202020204" pitchFamily="34" charset="0"/>
                          <a:cs typeface="Helvetica" panose="020B0604020202020204" pitchFamily="34" charset="0"/>
                        </a:rPr>
                        <a:t>T1618</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0.48 [0.012]</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0.41</a:t>
                      </a:r>
                      <a:r>
                        <a:rPr lang="en-US" sz="1200" baseline="0" dirty="0">
                          <a:latin typeface="Helvetica" panose="020B0604020202020204" pitchFamily="34" charset="0"/>
                          <a:cs typeface="Helvetica" panose="020B0604020202020204" pitchFamily="34" charset="0"/>
                        </a:rPr>
                        <a:t> [0.014]</a:t>
                      </a:r>
                      <a:endParaRPr lang="en-US" sz="1200" dirty="0">
                        <a:latin typeface="Helvetica" panose="020B0604020202020204" pitchFamily="34" charset="0"/>
                        <a:cs typeface="Helvetica" panose="020B0604020202020204" pitchFamily="34" charset="0"/>
                      </a:endParaRPr>
                    </a:p>
                  </a:txBody>
                  <a:tcPr/>
                </a:tc>
                <a:tc>
                  <a:txBody>
                    <a:bodyPr/>
                    <a:lstStyle/>
                    <a:p>
                      <a:r>
                        <a:rPr lang="en-US" sz="1200" b="1" dirty="0">
                          <a:latin typeface="Helvetica" panose="020B0604020202020204" pitchFamily="34" charset="0"/>
                          <a:cs typeface="Helvetica" panose="020B0604020202020204" pitchFamily="34" charset="0"/>
                        </a:rPr>
                        <a:t>-0.075 [0.017]***</a:t>
                      </a:r>
                    </a:p>
                  </a:txBody>
                  <a:tcPr/>
                </a:tc>
                <a:extLst>
                  <a:ext uri="{0D108BD9-81ED-4DB2-BD59-A6C34878D82A}">
                    <a16:rowId xmlns:a16="http://schemas.microsoft.com/office/drawing/2014/main" val="4171876137"/>
                  </a:ext>
                </a:extLst>
              </a:tr>
            </a:tbl>
          </a:graphicData>
        </a:graphic>
      </p:graphicFrame>
      <p:sp>
        <p:nvSpPr>
          <p:cNvPr id="3" name="Rectangle 2">
            <a:extLst>
              <a:ext uri="{FF2B5EF4-FFF2-40B4-BE49-F238E27FC236}">
                <a16:creationId xmlns:a16="http://schemas.microsoft.com/office/drawing/2014/main" id="{AA8A8CC1-12BD-9C94-702F-45EFB25BE2F0}"/>
              </a:ext>
            </a:extLst>
          </p:cNvPr>
          <p:cNvSpPr/>
          <p:nvPr/>
        </p:nvSpPr>
        <p:spPr>
          <a:xfrm>
            <a:off x="6967959" y="4159652"/>
            <a:ext cx="1253477" cy="243068"/>
          </a:xfrm>
          <a:prstGeom prst="rect">
            <a:avLst/>
          </a:prstGeom>
          <a:noFill/>
          <a:ln w="1905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16DC4D5-5E44-F516-17DE-AF05AA520FEC}"/>
              </a:ext>
            </a:extLst>
          </p:cNvPr>
          <p:cNvSpPr/>
          <p:nvPr/>
        </p:nvSpPr>
        <p:spPr>
          <a:xfrm>
            <a:off x="6967959" y="1030148"/>
            <a:ext cx="1253477" cy="243068"/>
          </a:xfrm>
          <a:prstGeom prst="rect">
            <a:avLst/>
          </a:prstGeom>
          <a:noFill/>
          <a:ln w="1905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C7F23CF-B0CF-AB8C-E79D-B7A42791BA92}"/>
              </a:ext>
            </a:extLst>
          </p:cNvPr>
          <p:cNvSpPr/>
          <p:nvPr/>
        </p:nvSpPr>
        <p:spPr>
          <a:xfrm>
            <a:off x="6967958" y="4682726"/>
            <a:ext cx="1253477" cy="243068"/>
          </a:xfrm>
          <a:prstGeom prst="rect">
            <a:avLst/>
          </a:prstGeom>
          <a:noFill/>
          <a:ln w="1905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8632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4890663-8DA8-81C0-D5E8-44BF6213E770}"/>
              </a:ext>
            </a:extLst>
          </p:cNvPr>
          <p:cNvSpPr txBox="1">
            <a:spLocks/>
          </p:cNvSpPr>
          <p:nvPr/>
        </p:nvSpPr>
        <p:spPr bwMode="auto">
          <a:xfrm>
            <a:off x="-9440" y="8092"/>
            <a:ext cx="8361848" cy="533400"/>
          </a:xfrm>
          <a:prstGeom prst="rect">
            <a:avLst/>
          </a:prstGeom>
          <a:noFill/>
          <a:ln w="9525">
            <a:noFill/>
            <a:miter lim="800000"/>
            <a:headEnd/>
            <a:tailEnd/>
          </a:ln>
        </p:spPr>
        <p:txBody>
          <a:bodyPr/>
          <a:lstStyle/>
          <a:p>
            <a:r>
              <a:rPr lang="en-US" sz="2400" b="1" dirty="0">
                <a:latin typeface="HelveticaNeue Condensed" pitchFamily="2" charset="0"/>
                <a:cs typeface="Times New Roman" panose="02020603050405020304" pitchFamily="18" charset="0"/>
              </a:rPr>
              <a:t>Discussion</a:t>
            </a:r>
            <a:endParaRPr lang="en-US" sz="2400" b="1" dirty="0">
              <a:latin typeface="HelveticaNeue Condensed"/>
              <a:cs typeface="Times New Roman" panose="02020603050405020304" pitchFamily="18" charset="0"/>
            </a:endParaRPr>
          </a:p>
        </p:txBody>
      </p:sp>
      <p:sp>
        <p:nvSpPr>
          <p:cNvPr id="13" name="Content Placeholder 2">
            <a:extLst>
              <a:ext uri="{FF2B5EF4-FFF2-40B4-BE49-F238E27FC236}">
                <a16:creationId xmlns:a16="http://schemas.microsoft.com/office/drawing/2014/main" id="{4ADF86D7-F0A9-42E9-A1DD-AE424F87965A}"/>
              </a:ext>
            </a:extLst>
          </p:cNvPr>
          <p:cNvSpPr txBox="1">
            <a:spLocks/>
          </p:cNvSpPr>
          <p:nvPr/>
        </p:nvSpPr>
        <p:spPr>
          <a:xfrm>
            <a:off x="106" y="487102"/>
            <a:ext cx="9143894" cy="2312744"/>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mj-lt"/>
              <a:buAutoNum type="arabicPeriod"/>
            </a:pPr>
            <a:r>
              <a:rPr lang="en-US" sz="1600" dirty="0">
                <a:latin typeface="HelveticaNeue Condensed"/>
                <a:cs typeface="Times New Roman" panose="02020603050405020304" pitchFamily="18" charset="0"/>
              </a:rPr>
              <a:t>Mode effects in cross-sectional analysis</a:t>
            </a:r>
          </a:p>
          <a:p>
            <a:pPr lvl="1">
              <a:buFont typeface="Wingdings" panose="05000000000000000000" pitchFamily="2" charset="2"/>
              <a:buChar char="§"/>
            </a:pPr>
            <a:r>
              <a:rPr lang="en-US" sz="1600" dirty="0">
                <a:latin typeface="HelveticaNeue Condensed"/>
                <a:cs typeface="Times New Roman" panose="02020603050405020304" pitchFamily="18" charset="0"/>
              </a:rPr>
              <a:t>FTF vs. TEL: Limited differences </a:t>
            </a:r>
          </a:p>
          <a:p>
            <a:pPr lvl="1">
              <a:buFont typeface="Wingdings" panose="05000000000000000000" pitchFamily="2" charset="2"/>
              <a:buChar char="§"/>
            </a:pPr>
            <a:r>
              <a:rPr lang="en-US" sz="1600" dirty="0">
                <a:latin typeface="HelveticaNeue Condensed"/>
                <a:cs typeface="Times New Roman" panose="02020603050405020304" pitchFamily="18" charset="0"/>
              </a:rPr>
              <a:t>WEB vs. the other two: Some differences</a:t>
            </a:r>
          </a:p>
          <a:p>
            <a:pPr lvl="1">
              <a:buFont typeface="Wingdings" panose="05000000000000000000" pitchFamily="2" charset="2"/>
              <a:buChar char="§"/>
            </a:pPr>
            <a:endParaRPr lang="en-US" sz="1600" dirty="0">
              <a:latin typeface="HelveticaNeue Condensed"/>
              <a:cs typeface="Times New Roman" panose="02020603050405020304" pitchFamily="18" charset="0"/>
            </a:endParaRPr>
          </a:p>
          <a:p>
            <a:pPr>
              <a:buFont typeface="+mj-lt"/>
              <a:buAutoNum type="arabicPeriod"/>
            </a:pPr>
            <a:r>
              <a:rPr lang="en-US" sz="1600" dirty="0">
                <a:latin typeface="HelveticaNeue Condensed"/>
                <a:cs typeface="Times New Roman" panose="02020603050405020304" pitchFamily="18" charset="0"/>
              </a:rPr>
              <a:t>Principal stratification can accommodate different mixed-mode designs</a:t>
            </a:r>
          </a:p>
          <a:p>
            <a:pPr lvl="1">
              <a:buFont typeface="Wingdings" panose="05000000000000000000" pitchFamily="2" charset="2"/>
              <a:buChar char="§"/>
            </a:pPr>
            <a:r>
              <a:rPr lang="en-US" sz="1600" dirty="0">
                <a:latin typeface="HelveticaNeue Condensed"/>
                <a:cs typeface="Times New Roman" panose="02020603050405020304" pitchFamily="18" charset="0"/>
              </a:rPr>
              <a:t>Adaptive mixed-mode designs</a:t>
            </a:r>
          </a:p>
          <a:p>
            <a:pPr lvl="1">
              <a:buFont typeface="Wingdings" panose="05000000000000000000" pitchFamily="2" charset="2"/>
              <a:buChar char="§"/>
            </a:pPr>
            <a:endParaRPr lang="en-US" sz="1600" dirty="0">
              <a:latin typeface="HelveticaNeue Condensed"/>
              <a:cs typeface="Times New Roman" panose="02020603050405020304" pitchFamily="18" charset="0"/>
            </a:endParaRPr>
          </a:p>
          <a:p>
            <a:pPr>
              <a:buFont typeface="+mj-lt"/>
              <a:buAutoNum type="arabicPeriod"/>
            </a:pPr>
            <a:r>
              <a:rPr lang="en-US" sz="1600" dirty="0">
                <a:latin typeface="HelveticaNeue Condensed"/>
                <a:cs typeface="Times New Roman" panose="02020603050405020304" pitchFamily="18" charset="0"/>
              </a:rPr>
              <a:t>Cannot disentangle mode and time effects in this longitudinal design</a:t>
            </a:r>
          </a:p>
          <a:p>
            <a:pPr lvl="1">
              <a:buFont typeface="Wingdings" panose="05000000000000000000" pitchFamily="2" charset="2"/>
              <a:buChar char="§"/>
            </a:pPr>
            <a:r>
              <a:rPr lang="en-US" sz="1600" dirty="0">
                <a:latin typeface="HelveticaNeue Condensed"/>
                <a:cs typeface="Times New Roman" panose="02020603050405020304" pitchFamily="18" charset="0"/>
              </a:rPr>
              <a:t>Need Rs randomly assigned to the same mode across waves</a:t>
            </a:r>
          </a:p>
          <a:p>
            <a:pPr marL="0" indent="0">
              <a:buNone/>
            </a:pPr>
            <a:endParaRPr lang="en-US" sz="1600" dirty="0">
              <a:latin typeface="HelveticaNeue Condensed"/>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a:p>
            <a:pPr marL="457200" lvl="1" indent="0">
              <a:buNone/>
            </a:pPr>
            <a:endParaRPr lang="en-US" sz="1600" dirty="0">
              <a:latin typeface="HelveticaNeue Condensed"/>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a:p>
            <a:pPr>
              <a:buFont typeface="Wingdings" panose="05000000000000000000" pitchFamily="2" charset="2"/>
              <a:buChar char="§"/>
            </a:pPr>
            <a:endParaRPr lang="en-US" sz="1600" dirty="0">
              <a:latin typeface="HelveticaNeue Condensed"/>
              <a:cs typeface="Times New Roman" panose="02020603050405020304" pitchFamily="18" charset="0"/>
            </a:endParaRPr>
          </a:p>
        </p:txBody>
      </p:sp>
      <p:sp>
        <p:nvSpPr>
          <p:cNvPr id="3" name="Content Placeholder 2">
            <a:extLst>
              <a:ext uri="{FF2B5EF4-FFF2-40B4-BE49-F238E27FC236}">
                <a16:creationId xmlns:a16="http://schemas.microsoft.com/office/drawing/2014/main" id="{8C8EDA3A-7FDB-FDAD-3397-D93C6574417F}"/>
              </a:ext>
            </a:extLst>
          </p:cNvPr>
          <p:cNvSpPr txBox="1">
            <a:spLocks/>
          </p:cNvSpPr>
          <p:nvPr/>
        </p:nvSpPr>
        <p:spPr>
          <a:xfrm>
            <a:off x="-2942" y="3314716"/>
            <a:ext cx="9143894" cy="1301159"/>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latin typeface="HelveticaNeue Condensed"/>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p:txBody>
      </p:sp>
      <p:sp>
        <p:nvSpPr>
          <p:cNvPr id="2" name="Título 1">
            <a:extLst>
              <a:ext uri="{FF2B5EF4-FFF2-40B4-BE49-F238E27FC236}">
                <a16:creationId xmlns:a16="http://schemas.microsoft.com/office/drawing/2014/main" id="{3423A814-CC74-59C9-A3CB-BCAFA092D5FE}"/>
              </a:ext>
            </a:extLst>
          </p:cNvPr>
          <p:cNvSpPr txBox="1">
            <a:spLocks/>
          </p:cNvSpPr>
          <p:nvPr/>
        </p:nvSpPr>
        <p:spPr bwMode="auto">
          <a:xfrm>
            <a:off x="-9440" y="3188262"/>
            <a:ext cx="8361848" cy="405900"/>
          </a:xfrm>
          <a:prstGeom prst="rect">
            <a:avLst/>
          </a:prstGeom>
          <a:noFill/>
          <a:ln w="9525">
            <a:noFill/>
            <a:miter lim="800000"/>
            <a:headEnd/>
            <a:tailEnd/>
          </a:ln>
        </p:spPr>
        <p:txBody>
          <a:bodyPr/>
          <a:lstStyle/>
          <a:p>
            <a:r>
              <a:rPr lang="en-US" sz="2400" b="1" dirty="0">
                <a:latin typeface="HelveticaNeue Condensed" pitchFamily="2" charset="0"/>
                <a:cs typeface="Times New Roman" panose="02020603050405020304" pitchFamily="18" charset="0"/>
              </a:rPr>
              <a:t>Limitations</a:t>
            </a:r>
            <a:endParaRPr lang="en-US" sz="2400" b="1" dirty="0">
              <a:latin typeface="HelveticaNeue Condensed"/>
              <a:cs typeface="Times New Roman" panose="02020603050405020304" pitchFamily="18" charset="0"/>
            </a:endParaRPr>
          </a:p>
        </p:txBody>
      </p:sp>
      <p:sp>
        <p:nvSpPr>
          <p:cNvPr id="5" name="Content Placeholder 2">
            <a:extLst>
              <a:ext uri="{FF2B5EF4-FFF2-40B4-BE49-F238E27FC236}">
                <a16:creationId xmlns:a16="http://schemas.microsoft.com/office/drawing/2014/main" id="{38C69A99-404D-B3A3-BC36-429C0171C94B}"/>
              </a:ext>
            </a:extLst>
          </p:cNvPr>
          <p:cNvSpPr txBox="1">
            <a:spLocks/>
          </p:cNvSpPr>
          <p:nvPr/>
        </p:nvSpPr>
        <p:spPr>
          <a:xfrm>
            <a:off x="-9334" y="3609266"/>
            <a:ext cx="9143894" cy="2312744"/>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mj-lt"/>
              <a:buAutoNum type="arabicPeriod"/>
            </a:pPr>
            <a:r>
              <a:rPr lang="en-US" sz="1600" dirty="0">
                <a:latin typeface="HelveticaNeue Condensed"/>
                <a:cs typeface="Times New Roman" panose="02020603050405020304" pitchFamily="18" charset="0"/>
              </a:rPr>
              <a:t>The assignment to principal strata depends on the outcome</a:t>
            </a:r>
          </a:p>
          <a:p>
            <a:pPr>
              <a:buFont typeface="+mj-lt"/>
              <a:buAutoNum type="arabicPeriod"/>
            </a:pPr>
            <a:endParaRPr lang="en-US" sz="1600" dirty="0">
              <a:latin typeface="HelveticaNeue Condensed"/>
              <a:cs typeface="Times New Roman" panose="02020603050405020304" pitchFamily="18" charset="0"/>
            </a:endParaRPr>
          </a:p>
          <a:p>
            <a:pPr>
              <a:buFont typeface="+mj-lt"/>
              <a:buAutoNum type="arabicPeriod"/>
            </a:pPr>
            <a:r>
              <a:rPr lang="en-US" sz="1600" dirty="0">
                <a:latin typeface="HelveticaNeue Condensed"/>
                <a:cs typeface="Times New Roman" panose="02020603050405020304" pitchFamily="18" charset="0"/>
              </a:rPr>
              <a:t>Account for complex survey designs during analysis phase, not during imputation</a:t>
            </a:r>
          </a:p>
          <a:p>
            <a:pPr>
              <a:buFont typeface="+mj-lt"/>
              <a:buAutoNum type="arabicPeriod"/>
            </a:pPr>
            <a:endParaRPr lang="en-US" sz="1600" dirty="0">
              <a:latin typeface="HelveticaNeue Condensed"/>
              <a:cs typeface="Times New Roman" panose="02020603050405020304" pitchFamily="18" charset="0"/>
            </a:endParaRPr>
          </a:p>
          <a:p>
            <a:pPr>
              <a:buFont typeface="+mj-lt"/>
              <a:buAutoNum type="arabicPeriod"/>
            </a:pPr>
            <a:r>
              <a:rPr lang="en-US" sz="1600" dirty="0">
                <a:latin typeface="HelveticaNeue Condensed"/>
                <a:cs typeface="Times New Roman" panose="02020603050405020304" pitchFamily="18" charset="0"/>
              </a:rPr>
              <a:t>Assume no hidden confounders </a:t>
            </a:r>
          </a:p>
          <a:p>
            <a:pPr marL="0" indent="0">
              <a:buNone/>
            </a:pPr>
            <a:endParaRPr lang="en-US" sz="1600" dirty="0">
              <a:latin typeface="HelveticaNeue Condensed"/>
              <a:cs typeface="Times New Roman" panose="02020603050405020304" pitchFamily="18" charset="0"/>
            </a:endParaRPr>
          </a:p>
          <a:p>
            <a:pPr marL="457200" lvl="1" indent="0">
              <a:buNone/>
            </a:pPr>
            <a:endParaRPr lang="en-US" sz="1600" dirty="0">
              <a:latin typeface="HelveticaNeue Condensed"/>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a:p>
            <a:pPr>
              <a:buFont typeface="Wingdings" panose="05000000000000000000" pitchFamily="2" charset="2"/>
              <a:buChar char="§"/>
            </a:pPr>
            <a:endParaRPr lang="en-US" sz="1600" dirty="0">
              <a:latin typeface="HelveticaNeue Condensed"/>
              <a:cs typeface="Times New Roman" panose="02020603050405020304" pitchFamily="18" charset="0"/>
            </a:endParaRPr>
          </a:p>
        </p:txBody>
      </p:sp>
    </p:spTree>
    <p:extLst>
      <p:ext uri="{BB962C8B-B14F-4D97-AF65-F5344CB8AC3E}">
        <p14:creationId xmlns:p14="http://schemas.microsoft.com/office/powerpoint/2010/main" val="3563038620"/>
      </p:ext>
    </p:extLst>
  </p:cSld>
  <p:clrMapOvr>
    <a:masterClrMapping/>
  </p:clrMapOvr>
  <mc:AlternateContent xmlns:mc="http://schemas.openxmlformats.org/markup-compatibility/2006" xmlns:p14="http://schemas.microsoft.com/office/powerpoint/2010/main">
    <mc:Choice Requires="p14">
      <p:transition spd="slow" p14:dur="2000" advTm="20731"/>
    </mc:Choice>
    <mc:Fallback xmlns="">
      <p:transition spd="slow" advTm="2073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Content Placeholder 2">
            <a:extLst>
              <a:ext uri="{FF2B5EF4-FFF2-40B4-BE49-F238E27FC236}">
                <a16:creationId xmlns:a16="http://schemas.microsoft.com/office/drawing/2014/main" id="{2E9E8AF0-6CAE-775D-3DC8-959EB8EED7BF}"/>
              </a:ext>
            </a:extLst>
          </p:cNvPr>
          <p:cNvSpPr txBox="1">
            <a:spLocks/>
          </p:cNvSpPr>
          <p:nvPr/>
        </p:nvSpPr>
        <p:spPr>
          <a:xfrm>
            <a:off x="0" y="1481102"/>
            <a:ext cx="9143894" cy="922564"/>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3600" dirty="0">
                <a:latin typeface="HelveticaNeue Condensed"/>
                <a:cs typeface="Times New Roman" panose="02020603050405020304" pitchFamily="18" charset="0"/>
              </a:rPr>
              <a:t>Thank you!</a:t>
            </a:r>
          </a:p>
          <a:p>
            <a:pPr marL="0" indent="0" algn="ctr">
              <a:buNone/>
            </a:pPr>
            <a:r>
              <a:rPr lang="en-US" sz="2800" dirty="0" err="1">
                <a:latin typeface="HelveticaNeue Condensed"/>
                <a:cs typeface="Times New Roman" panose="02020603050405020304" pitchFamily="18" charset="0"/>
              </a:rPr>
              <a:t>wenshan.yu@duke.edu</a:t>
            </a:r>
            <a:endParaRPr lang="en-US" sz="1200" dirty="0">
              <a:latin typeface="HelveticaNeue Condensed"/>
              <a:cs typeface="Times New Roman" panose="02020603050405020304" pitchFamily="18" charset="0"/>
            </a:endParaRPr>
          </a:p>
        </p:txBody>
      </p:sp>
    </p:spTree>
    <p:extLst>
      <p:ext uri="{BB962C8B-B14F-4D97-AF65-F5344CB8AC3E}">
        <p14:creationId xmlns:p14="http://schemas.microsoft.com/office/powerpoint/2010/main" val="3627322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4ADF86D7-F0A9-42E9-A1DD-AE424F87965A}"/>
              </a:ext>
            </a:extLst>
          </p:cNvPr>
          <p:cNvSpPr txBox="1">
            <a:spLocks/>
          </p:cNvSpPr>
          <p:nvPr/>
        </p:nvSpPr>
        <p:spPr>
          <a:xfrm>
            <a:off x="56750" y="113244"/>
            <a:ext cx="7205898" cy="523220"/>
          </a:xfrm>
          <a:prstGeom prst="rect">
            <a:avLst/>
          </a:prstGeom>
        </p:spPr>
        <p:txBody>
          <a:bodyPr>
            <a:normAutofit fontScale="92500" lnSpcReduction="1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a:latin typeface="HelveticaNeue Condensed"/>
              <a:cs typeface="Times New Roman" panose="02020603050405020304" pitchFamily="18" charset="0"/>
            </a:endParaRPr>
          </a:p>
        </p:txBody>
      </p:sp>
      <p:sp>
        <p:nvSpPr>
          <p:cNvPr id="15" name="Título 1">
            <a:extLst>
              <a:ext uri="{FF2B5EF4-FFF2-40B4-BE49-F238E27FC236}">
                <a16:creationId xmlns:a16="http://schemas.microsoft.com/office/drawing/2014/main" id="{851F6030-C93D-7E02-40F2-05B7BF2A52A1}"/>
              </a:ext>
            </a:extLst>
          </p:cNvPr>
          <p:cNvSpPr txBox="1">
            <a:spLocks/>
          </p:cNvSpPr>
          <p:nvPr/>
        </p:nvSpPr>
        <p:spPr bwMode="auto">
          <a:xfrm>
            <a:off x="1" y="0"/>
            <a:ext cx="8361848" cy="533400"/>
          </a:xfrm>
          <a:prstGeom prst="rect">
            <a:avLst/>
          </a:prstGeom>
          <a:noFill/>
          <a:ln w="9525">
            <a:noFill/>
            <a:miter lim="800000"/>
            <a:headEnd/>
            <a:tailEnd/>
          </a:ln>
        </p:spPr>
        <p:txBody>
          <a:bodyPr/>
          <a:lstStyle/>
          <a:p>
            <a:r>
              <a:rPr lang="en-US" sz="2600" b="1" dirty="0">
                <a:latin typeface="HelveticaNeue Condensed" pitchFamily="2" charset="0"/>
              </a:rPr>
              <a:t>Variables and Data</a:t>
            </a:r>
            <a:endParaRPr lang="en-US" sz="2600" b="1" dirty="0">
              <a:latin typeface="HelveticaNeue Condensed"/>
              <a:cs typeface="Times New Roman" panose="02020603050405020304" pitchFamily="18" charset="0"/>
            </a:endParaRPr>
          </a:p>
        </p:txBody>
      </p:sp>
      <p:sp>
        <p:nvSpPr>
          <p:cNvPr id="6" name="TextBox 5">
            <a:extLst>
              <a:ext uri="{FF2B5EF4-FFF2-40B4-BE49-F238E27FC236}">
                <a16:creationId xmlns:a16="http://schemas.microsoft.com/office/drawing/2014/main" id="{028B1D5C-4F00-ECDB-D296-57178C6EF83A}"/>
              </a:ext>
            </a:extLst>
          </p:cNvPr>
          <p:cNvSpPr txBox="1"/>
          <p:nvPr/>
        </p:nvSpPr>
        <p:spPr>
          <a:xfrm>
            <a:off x="2" y="749706"/>
            <a:ext cx="9143999" cy="3539430"/>
          </a:xfrm>
          <a:prstGeom prst="rect">
            <a:avLst/>
          </a:prstGeom>
          <a:noFill/>
        </p:spPr>
        <p:txBody>
          <a:bodyPr wrap="square" rtlCol="0">
            <a:spAutoFit/>
          </a:bodyPr>
          <a:lstStyle/>
          <a:p>
            <a:r>
              <a:rPr lang="en-US" sz="1600" dirty="0">
                <a:latin typeface="HelveticaNeue Condensed"/>
              </a:rPr>
              <a:t>Outcome variables: </a:t>
            </a:r>
          </a:p>
          <a:p>
            <a:pPr marL="342900" indent="-342900">
              <a:buAutoNum type="arabicParenR"/>
            </a:pPr>
            <a:r>
              <a:rPr lang="en-US" sz="1600" dirty="0">
                <a:latin typeface="HelveticaNeue Condensed"/>
              </a:rPr>
              <a:t>Number of words recalled (proxy for cognitive function)</a:t>
            </a:r>
          </a:p>
          <a:p>
            <a:pPr marL="342900" indent="-342900">
              <a:buAutoNum type="arabicParenR"/>
            </a:pPr>
            <a:r>
              <a:rPr lang="en-US" sz="1600" dirty="0">
                <a:latin typeface="HelveticaNeue Condensed"/>
              </a:rPr>
              <a:t>Whether depressed based on CESD scale</a:t>
            </a:r>
          </a:p>
          <a:p>
            <a:pPr marL="342900" indent="-342900">
              <a:buAutoNum type="arabicParenR"/>
            </a:pPr>
            <a:r>
              <a:rPr lang="en-US" sz="1600" dirty="0">
                <a:latin typeface="HelveticaNeue Condensed"/>
              </a:rPr>
              <a:t>Body Mass Index (BMI)</a:t>
            </a:r>
          </a:p>
          <a:p>
            <a:pPr marL="342900" indent="-342900">
              <a:buAutoNum type="arabicParenR"/>
            </a:pPr>
            <a:r>
              <a:rPr lang="en-US" sz="1600" dirty="0">
                <a:latin typeface="HelveticaNeue Condensed"/>
              </a:rPr>
              <a:t>Self-reported health (very good or excellent)</a:t>
            </a:r>
          </a:p>
          <a:p>
            <a:endParaRPr lang="en-US" sz="1600" dirty="0">
              <a:latin typeface="HelveticaNeue Condensed"/>
            </a:endParaRPr>
          </a:p>
          <a:p>
            <a:r>
              <a:rPr lang="en-US" sz="1600" dirty="0">
                <a:latin typeface="HelveticaNeue Condensed"/>
              </a:rPr>
              <a:t>Three Analyses:</a:t>
            </a:r>
          </a:p>
          <a:p>
            <a:pPr marL="342900" indent="-342900">
              <a:buAutoNum type="arabicParenR"/>
            </a:pPr>
            <a:r>
              <a:rPr lang="en-US" sz="1600" dirty="0">
                <a:latin typeface="HelveticaNeue Condensed"/>
              </a:rPr>
              <a:t>2016 cross-sectional analysis</a:t>
            </a:r>
          </a:p>
          <a:p>
            <a:pPr marL="800100" lvl="1" indent="-342900">
              <a:buFont typeface="Wingdings" panose="05000000000000000000" pitchFamily="2" charset="2"/>
              <a:buChar char="§"/>
            </a:pPr>
            <a:r>
              <a:rPr lang="en-US" sz="1600" dirty="0">
                <a:latin typeface="HelveticaNeue Condensed"/>
              </a:rPr>
              <a:t>Rs eligible for TEL and FTF</a:t>
            </a:r>
          </a:p>
          <a:p>
            <a:pPr marL="342900" indent="-342900">
              <a:buAutoNum type="arabicParenR" startAt="2"/>
            </a:pPr>
            <a:r>
              <a:rPr lang="en-US" sz="1600" dirty="0">
                <a:latin typeface="HelveticaNeue Condensed"/>
              </a:rPr>
              <a:t>2018 cross-sectional analysis</a:t>
            </a:r>
          </a:p>
          <a:p>
            <a:pPr marL="800100" lvl="1" indent="-342900">
              <a:buFont typeface="Wingdings" panose="05000000000000000000" pitchFamily="2" charset="2"/>
              <a:buChar char="§"/>
            </a:pPr>
            <a:r>
              <a:rPr lang="en-US" sz="1600" dirty="0">
                <a:latin typeface="HelveticaNeue Condensed"/>
              </a:rPr>
              <a:t>Rs eligible for WEB, TEL, and FTF</a:t>
            </a:r>
          </a:p>
          <a:p>
            <a:pPr marL="342900" indent="-342900">
              <a:buAutoNum type="arabicParenR" startAt="3"/>
            </a:pPr>
            <a:r>
              <a:rPr lang="en-US" sz="1600" dirty="0">
                <a:latin typeface="HelveticaNeue Condensed"/>
              </a:rPr>
              <a:t>2016-2018 longitudinal analysis</a:t>
            </a:r>
          </a:p>
          <a:p>
            <a:pPr marL="742950" lvl="1" indent="-285750">
              <a:buFont typeface="Wingdings" panose="05000000000000000000" pitchFamily="2" charset="2"/>
              <a:buChar char="§"/>
            </a:pPr>
            <a:r>
              <a:rPr lang="en-US" sz="1600" dirty="0">
                <a:latin typeface="HelveticaNeue Condensed"/>
              </a:rPr>
              <a:t> Rs eligible for TEL and FTF</a:t>
            </a:r>
          </a:p>
          <a:p>
            <a:endParaRPr lang="en-US" sz="1600" dirty="0">
              <a:latin typeface="HelveticaNeue Condensed"/>
            </a:endParaRPr>
          </a:p>
        </p:txBody>
      </p:sp>
      <p:sp>
        <p:nvSpPr>
          <p:cNvPr id="7" name="TextBox 6">
            <a:extLst>
              <a:ext uri="{FF2B5EF4-FFF2-40B4-BE49-F238E27FC236}">
                <a16:creationId xmlns:a16="http://schemas.microsoft.com/office/drawing/2014/main" id="{028B1D5C-4F00-ECDB-D296-57178C6EF83A}"/>
              </a:ext>
            </a:extLst>
          </p:cNvPr>
          <p:cNvSpPr txBox="1"/>
          <p:nvPr/>
        </p:nvSpPr>
        <p:spPr>
          <a:xfrm>
            <a:off x="1" y="4156157"/>
            <a:ext cx="9143999" cy="584775"/>
          </a:xfrm>
          <a:prstGeom prst="rect">
            <a:avLst/>
          </a:prstGeom>
          <a:noFill/>
        </p:spPr>
        <p:txBody>
          <a:bodyPr wrap="square" rtlCol="0">
            <a:spAutoFit/>
          </a:bodyPr>
          <a:lstStyle/>
          <a:p>
            <a:r>
              <a:rPr lang="en-US" sz="1600" dirty="0">
                <a:latin typeface="HelveticaNeue Condensed"/>
              </a:rPr>
              <a:t>The same sets of covariates are used to predict the response propensity and the outcomes</a:t>
            </a:r>
          </a:p>
          <a:p>
            <a:pPr marL="742950" lvl="1" indent="-285750">
              <a:buFont typeface="Wingdings" panose="05000000000000000000" pitchFamily="2" charset="2"/>
              <a:buChar char="§"/>
            </a:pPr>
            <a:r>
              <a:rPr lang="en-US" sz="1600" dirty="0">
                <a:latin typeface="HelveticaNeue Condensed"/>
              </a:rPr>
              <a:t>age, education, gender, race ethnicity, coupled, born in US, vision, and working status</a:t>
            </a:r>
          </a:p>
        </p:txBody>
      </p:sp>
    </p:spTree>
    <p:extLst>
      <p:ext uri="{BB962C8B-B14F-4D97-AF65-F5344CB8AC3E}">
        <p14:creationId xmlns:p14="http://schemas.microsoft.com/office/powerpoint/2010/main" val="2343427564"/>
      </p:ext>
    </p:extLst>
  </p:cSld>
  <p:clrMapOvr>
    <a:masterClrMapping/>
  </p:clrMapOvr>
  <mc:AlternateContent xmlns:mc="http://schemas.openxmlformats.org/markup-compatibility/2006" xmlns:p14="http://schemas.microsoft.com/office/powerpoint/2010/main">
    <mc:Choice Requires="p14">
      <p:transition spd="slow" p14:dur="2000" advTm="27749"/>
    </mc:Choice>
    <mc:Fallback xmlns="">
      <p:transition spd="slow" advTm="277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832758" y="970220"/>
          <a:ext cx="7756070" cy="3733368"/>
        </p:xfrm>
        <a:graphic>
          <a:graphicData uri="http://schemas.openxmlformats.org/drawingml/2006/table">
            <a:tbl>
              <a:tblPr firstRow="1" bandRow="1">
                <a:tableStyleId>{9D7B26C5-4107-4FEC-AEDC-1716B250A1EF}</a:tableStyleId>
              </a:tblPr>
              <a:tblGrid>
                <a:gridCol w="1007931">
                  <a:extLst>
                    <a:ext uri="{9D8B030D-6E8A-4147-A177-3AD203B41FA5}">
                      <a16:colId xmlns:a16="http://schemas.microsoft.com/office/drawing/2014/main" val="2496160600"/>
                    </a:ext>
                  </a:extLst>
                </a:gridCol>
                <a:gridCol w="1186644">
                  <a:extLst>
                    <a:ext uri="{9D8B030D-6E8A-4147-A177-3AD203B41FA5}">
                      <a16:colId xmlns:a16="http://schemas.microsoft.com/office/drawing/2014/main" val="2924217803"/>
                    </a:ext>
                  </a:extLst>
                </a:gridCol>
                <a:gridCol w="1129455">
                  <a:extLst>
                    <a:ext uri="{9D8B030D-6E8A-4147-A177-3AD203B41FA5}">
                      <a16:colId xmlns:a16="http://schemas.microsoft.com/office/drawing/2014/main" val="2950980383"/>
                    </a:ext>
                  </a:extLst>
                </a:gridCol>
                <a:gridCol w="1108010">
                  <a:extLst>
                    <a:ext uri="{9D8B030D-6E8A-4147-A177-3AD203B41FA5}">
                      <a16:colId xmlns:a16="http://schemas.microsoft.com/office/drawing/2014/main" val="3345089662"/>
                    </a:ext>
                  </a:extLst>
                </a:gridCol>
                <a:gridCol w="1108010">
                  <a:extLst>
                    <a:ext uri="{9D8B030D-6E8A-4147-A177-3AD203B41FA5}">
                      <a16:colId xmlns:a16="http://schemas.microsoft.com/office/drawing/2014/main" val="2459164862"/>
                    </a:ext>
                  </a:extLst>
                </a:gridCol>
                <a:gridCol w="1108010">
                  <a:extLst>
                    <a:ext uri="{9D8B030D-6E8A-4147-A177-3AD203B41FA5}">
                      <a16:colId xmlns:a16="http://schemas.microsoft.com/office/drawing/2014/main" val="193772291"/>
                    </a:ext>
                  </a:extLst>
                </a:gridCol>
                <a:gridCol w="1108010">
                  <a:extLst>
                    <a:ext uri="{9D8B030D-6E8A-4147-A177-3AD203B41FA5}">
                      <a16:colId xmlns:a16="http://schemas.microsoft.com/office/drawing/2014/main" val="3524611528"/>
                    </a:ext>
                  </a:extLst>
                </a:gridCol>
              </a:tblGrid>
              <a:tr h="299536">
                <a:tc>
                  <a:txBody>
                    <a:bodyPr/>
                    <a:lstStyle/>
                    <a:p>
                      <a:r>
                        <a:rPr lang="en-US" sz="1200" dirty="0">
                          <a:latin typeface="Helvetica" panose="020B0604020202020204" pitchFamily="34" charset="0"/>
                          <a:cs typeface="Helvetica" panose="020B0604020202020204" pitchFamily="34" charset="0"/>
                        </a:rPr>
                        <a:t>Strata</a:t>
                      </a:r>
                    </a:p>
                  </a:txBody>
                  <a:tcPr/>
                </a:tc>
                <a:tc>
                  <a:txBody>
                    <a:bodyPr/>
                    <a:lstStyle/>
                    <a:p>
                      <a:r>
                        <a:rPr lang="en-US" sz="1200" dirty="0">
                          <a:latin typeface="Helvetica" panose="020B0604020202020204" pitchFamily="34" charset="0"/>
                          <a:cs typeface="Helvetica" panose="020B0604020202020204" pitchFamily="34" charset="0"/>
                        </a:rPr>
                        <a:t>FTF</a:t>
                      </a:r>
                    </a:p>
                  </a:txBody>
                  <a:tcPr/>
                </a:tc>
                <a:tc>
                  <a:txBody>
                    <a:bodyPr/>
                    <a:lstStyle/>
                    <a:p>
                      <a:r>
                        <a:rPr lang="en-US" sz="1200" dirty="0">
                          <a:latin typeface="Helvetica" panose="020B0604020202020204" pitchFamily="34" charset="0"/>
                          <a:cs typeface="Helvetica" panose="020B0604020202020204" pitchFamily="34" charset="0"/>
                        </a:rPr>
                        <a:t>TEL</a:t>
                      </a:r>
                    </a:p>
                  </a:txBody>
                  <a:tcPr/>
                </a:tc>
                <a:tc>
                  <a:txBody>
                    <a:bodyPr/>
                    <a:lstStyle/>
                    <a:p>
                      <a:r>
                        <a:rPr lang="en-US" sz="1200" dirty="0">
                          <a:latin typeface="Helvetica" panose="020B0604020202020204" pitchFamily="34" charset="0"/>
                          <a:cs typeface="Helvetica" panose="020B0604020202020204" pitchFamily="34" charset="0"/>
                        </a:rPr>
                        <a:t>WEB</a:t>
                      </a:r>
                    </a:p>
                  </a:txBody>
                  <a:tcPr/>
                </a:tc>
                <a:tc>
                  <a:txBody>
                    <a:bodyPr/>
                    <a:lstStyle/>
                    <a:p>
                      <a:r>
                        <a:rPr lang="en-US" sz="1200" dirty="0">
                          <a:latin typeface="Helvetica" panose="020B0604020202020204" pitchFamily="34" charset="0"/>
                          <a:cs typeface="Helvetica" panose="020B0604020202020204" pitchFamily="34" charset="0"/>
                        </a:rPr>
                        <a:t>F vs T</a:t>
                      </a:r>
                    </a:p>
                  </a:txBody>
                  <a:tcPr/>
                </a:tc>
                <a:tc>
                  <a:txBody>
                    <a:bodyPr/>
                    <a:lstStyle/>
                    <a:p>
                      <a:r>
                        <a:rPr lang="en-US" sz="1200" dirty="0">
                          <a:latin typeface="Helvetica" panose="020B0604020202020204" pitchFamily="34" charset="0"/>
                          <a:cs typeface="Helvetica" panose="020B0604020202020204" pitchFamily="34" charset="0"/>
                        </a:rPr>
                        <a:t>F vs W</a:t>
                      </a:r>
                    </a:p>
                  </a:txBody>
                  <a:tcPr/>
                </a:tc>
                <a:tc>
                  <a:txBody>
                    <a:bodyPr/>
                    <a:lstStyle/>
                    <a:p>
                      <a:r>
                        <a:rPr lang="en-US" sz="1200" dirty="0">
                          <a:latin typeface="Helvetica" panose="020B0604020202020204" pitchFamily="34" charset="0"/>
                          <a:cs typeface="Helvetica" panose="020B0604020202020204" pitchFamily="34" charset="0"/>
                        </a:rPr>
                        <a:t>T vs W</a:t>
                      </a:r>
                    </a:p>
                  </a:txBody>
                  <a:tcPr/>
                </a:tc>
                <a:extLst>
                  <a:ext uri="{0D108BD9-81ED-4DB2-BD59-A6C34878D82A}">
                    <a16:rowId xmlns:a16="http://schemas.microsoft.com/office/drawing/2014/main" val="2900654165"/>
                  </a:ext>
                </a:extLst>
              </a:tr>
              <a:tr h="515558">
                <a:tc>
                  <a:txBody>
                    <a:bodyPr/>
                    <a:lstStyle/>
                    <a:p>
                      <a:r>
                        <a:rPr lang="en-US" sz="1200" dirty="0">
                          <a:latin typeface="Helvetica" panose="020B0604020202020204" pitchFamily="34" charset="0"/>
                          <a:cs typeface="Helvetica" panose="020B0604020202020204" pitchFamily="34" charset="0"/>
                        </a:rPr>
                        <a:t>H1:FTW</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a:t>
                      </a:r>
                      <a:r>
                        <a:rPr lang="en-US" sz="1200" baseline="0" dirty="0">
                          <a:latin typeface="Helvetica" panose="020B0604020202020204" pitchFamily="34" charset="0"/>
                          <a:cs typeface="Helvetica" panose="020B0604020202020204" pitchFamily="34" charset="0"/>
                        </a:rPr>
                        <a:t>5504</a:t>
                      </a:r>
                      <a:r>
                        <a:rPr lang="en-US" sz="1200" dirty="0">
                          <a:latin typeface="Helvetica" panose="020B0604020202020204" pitchFamily="34" charset="0"/>
                          <a:cs typeface="Helvetica" panose="020B0604020202020204" pitchFamily="34" charset="0"/>
                        </a:rPr>
                        <a:t>)</a:t>
                      </a:r>
                    </a:p>
                  </a:txBody>
                  <a:tcPr>
                    <a:noFill/>
                  </a:tcPr>
                </a:tc>
                <a:tc>
                  <a:txBody>
                    <a:bodyPr/>
                    <a:lstStyle/>
                    <a:p>
                      <a:r>
                        <a:rPr lang="en-US" sz="1200" dirty="0">
                          <a:latin typeface="Helvetica" panose="020B0604020202020204" pitchFamily="34" charset="0"/>
                          <a:cs typeface="Helvetica" panose="020B0604020202020204" pitchFamily="34" charset="0"/>
                        </a:rPr>
                        <a:t>11.77</a:t>
                      </a:r>
                      <a:r>
                        <a:rPr lang="en-US" sz="1200" baseline="0" dirty="0">
                          <a:latin typeface="Helvetica" panose="020B0604020202020204" pitchFamily="34" charset="0"/>
                          <a:cs typeface="Helvetica" panose="020B0604020202020204" pitchFamily="34" charset="0"/>
                        </a:rPr>
                        <a:t> [0.072]</a:t>
                      </a:r>
                    </a:p>
                    <a:p>
                      <a:r>
                        <a:rPr lang="en-US" sz="1200" baseline="0" dirty="0">
                          <a:latin typeface="Helvetica" panose="020B0604020202020204" pitchFamily="34" charset="0"/>
                          <a:cs typeface="Helvetica" panose="020B0604020202020204" pitchFamily="34" charset="0"/>
                        </a:rPr>
                        <a:t>(2809)</a:t>
                      </a:r>
                    </a:p>
                  </a:txBody>
                  <a:tcPr>
                    <a:noFill/>
                  </a:tcPr>
                </a:tc>
                <a:tc>
                  <a:txBody>
                    <a:bodyPr/>
                    <a:lstStyle/>
                    <a:p>
                      <a:r>
                        <a:rPr lang="en-US" sz="1200" dirty="0">
                          <a:latin typeface="Helvetica" panose="020B0604020202020204" pitchFamily="34" charset="0"/>
                          <a:cs typeface="Helvetica" panose="020B0604020202020204" pitchFamily="34" charset="0"/>
                        </a:rPr>
                        <a:t>11.47</a:t>
                      </a:r>
                      <a:r>
                        <a:rPr lang="en-US" sz="1200" baseline="0" dirty="0">
                          <a:latin typeface="Helvetica" panose="020B0604020202020204" pitchFamily="34" charset="0"/>
                          <a:cs typeface="Helvetica" panose="020B0604020202020204" pitchFamily="34" charset="0"/>
                        </a:rPr>
                        <a:t> [0.095]</a:t>
                      </a:r>
                    </a:p>
                    <a:p>
                      <a:r>
                        <a:rPr lang="en-US" sz="1200" baseline="0" dirty="0">
                          <a:latin typeface="Helvetica" panose="020B0604020202020204" pitchFamily="34" charset="0"/>
                          <a:cs typeface="Helvetica" panose="020B0604020202020204" pitchFamily="34" charset="0"/>
                        </a:rPr>
                        <a:t>(1636) </a:t>
                      </a:r>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11.70 [0.120]</a:t>
                      </a:r>
                    </a:p>
                    <a:p>
                      <a:r>
                        <a:rPr lang="en-US" sz="1200" dirty="0">
                          <a:latin typeface="Helvetica" panose="020B0604020202020204" pitchFamily="34" charset="0"/>
                          <a:cs typeface="Helvetica" panose="020B0604020202020204" pitchFamily="34" charset="0"/>
                        </a:rPr>
                        <a:t>(1060)</a:t>
                      </a:r>
                    </a:p>
                  </a:txBody>
                  <a:tcPr>
                    <a:noFill/>
                  </a:tcPr>
                </a:tc>
                <a:tc>
                  <a:txBody>
                    <a:bodyPr/>
                    <a:lstStyle/>
                    <a:p>
                      <a:r>
                        <a:rPr lang="en-US" sz="1200" dirty="0">
                          <a:latin typeface="Helvetica" panose="020B0604020202020204" pitchFamily="34" charset="0"/>
                          <a:cs typeface="Helvetica" panose="020B0604020202020204" pitchFamily="34" charset="0"/>
                        </a:rPr>
                        <a:t>0.31 [0.120] *</a:t>
                      </a:r>
                    </a:p>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0.07 [0.142]</a:t>
                      </a:r>
                    </a:p>
                  </a:txBody>
                  <a:tcPr>
                    <a:noFill/>
                  </a:tcPr>
                </a:tc>
                <a:tc>
                  <a:txBody>
                    <a:bodyPr/>
                    <a:lstStyle/>
                    <a:p>
                      <a:r>
                        <a:rPr lang="en-US" sz="1200" dirty="0">
                          <a:latin typeface="Helvetica" panose="020B0604020202020204" pitchFamily="34" charset="0"/>
                          <a:cs typeface="Helvetica" panose="020B0604020202020204" pitchFamily="34" charset="0"/>
                        </a:rPr>
                        <a:t>-0.24 </a:t>
                      </a:r>
                      <a:r>
                        <a:rPr lang="en-US" sz="1200" baseline="0" dirty="0">
                          <a:latin typeface="Helvetica" panose="020B0604020202020204" pitchFamily="34" charset="0"/>
                          <a:cs typeface="Helvetica" panose="020B0604020202020204" pitchFamily="34" charset="0"/>
                        </a:rPr>
                        <a:t>[0.144]</a:t>
                      </a:r>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3657133888"/>
                  </a:ext>
                </a:extLst>
              </a:tr>
              <a:tr h="515558">
                <a:tc>
                  <a:txBody>
                    <a:bodyPr/>
                    <a:lstStyle/>
                    <a:p>
                      <a:r>
                        <a:rPr lang="en-US" sz="1200" dirty="0">
                          <a:latin typeface="Helvetica" panose="020B0604020202020204" pitchFamily="34" charset="0"/>
                          <a:cs typeface="Helvetica" panose="020B0604020202020204" pitchFamily="34" charset="0"/>
                        </a:rPr>
                        <a:t>H2:FT</a:t>
                      </a:r>
                    </a:p>
                    <a:p>
                      <a:r>
                        <a:rPr lang="en-US" sz="1200" dirty="0">
                          <a:latin typeface="Helvetica" panose="020B0604020202020204" pitchFamily="34" charset="0"/>
                          <a:cs typeface="Helvetica" panose="020B0604020202020204" pitchFamily="34" charset="0"/>
                        </a:rPr>
                        <a:t>(940)</a:t>
                      </a:r>
                    </a:p>
                  </a:txBody>
                  <a:tcPr/>
                </a:tc>
                <a:tc>
                  <a:txBody>
                    <a:bodyPr/>
                    <a:lstStyle/>
                    <a:p>
                      <a:r>
                        <a:rPr lang="en-US" sz="1200" dirty="0">
                          <a:latin typeface="Helvetica" panose="020B0604020202020204" pitchFamily="34" charset="0"/>
                          <a:cs typeface="Helvetica" panose="020B0604020202020204" pitchFamily="34" charset="0"/>
                        </a:rPr>
                        <a:t>10.53 [0.357]</a:t>
                      </a:r>
                    </a:p>
                    <a:p>
                      <a:r>
                        <a:rPr lang="en-US" sz="1200" dirty="0">
                          <a:latin typeface="Helvetica" panose="020B0604020202020204" pitchFamily="34" charset="0"/>
                          <a:cs typeface="Helvetica" panose="020B0604020202020204" pitchFamily="34" charset="0"/>
                        </a:rPr>
                        <a:t>(442)</a:t>
                      </a:r>
                    </a:p>
                  </a:txBody>
                  <a:tcPr/>
                </a:tc>
                <a:tc>
                  <a:txBody>
                    <a:bodyPr/>
                    <a:lstStyle/>
                    <a:p>
                      <a:r>
                        <a:rPr lang="en-US" sz="1200" dirty="0">
                          <a:latin typeface="Helvetica" panose="020B0604020202020204" pitchFamily="34" charset="0"/>
                          <a:cs typeface="Helvetica" panose="020B0604020202020204" pitchFamily="34" charset="0"/>
                        </a:rPr>
                        <a:t>11.34</a:t>
                      </a:r>
                      <a:r>
                        <a:rPr lang="en-US" sz="1200" baseline="0" dirty="0">
                          <a:latin typeface="Helvetica" panose="020B0604020202020204" pitchFamily="34" charset="0"/>
                          <a:cs typeface="Helvetica" panose="020B0604020202020204" pitchFamily="34" charset="0"/>
                        </a:rPr>
                        <a:t> [0.325]</a:t>
                      </a:r>
                    </a:p>
                    <a:p>
                      <a:r>
                        <a:rPr lang="en-US" sz="1200" baseline="0" dirty="0">
                          <a:latin typeface="Helvetica" panose="020B0604020202020204" pitchFamily="34" charset="0"/>
                          <a:cs typeface="Helvetica" panose="020B0604020202020204" pitchFamily="34" charset="0"/>
                        </a:rPr>
                        <a:t>(498)</a:t>
                      </a:r>
                      <a:endParaRPr lang="en-US" sz="1200" dirty="0">
                        <a:latin typeface="Helvetica" panose="020B0604020202020204" pitchFamily="34" charset="0"/>
                        <a:cs typeface="Helvetica" panose="020B0604020202020204" pitchFamily="34" charset="0"/>
                      </a:endParaRP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-0.81 [0.434]</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826902361"/>
                  </a:ext>
                </a:extLst>
              </a:tr>
              <a:tr h="515558">
                <a:tc>
                  <a:txBody>
                    <a:bodyPr/>
                    <a:lstStyle/>
                    <a:p>
                      <a:r>
                        <a:rPr lang="en-US" sz="1200" dirty="0">
                          <a:latin typeface="Helvetica" panose="020B0604020202020204" pitchFamily="34" charset="0"/>
                          <a:cs typeface="Helvetica" panose="020B0604020202020204" pitchFamily="34" charset="0"/>
                        </a:rPr>
                        <a:t>H3:FW</a:t>
                      </a:r>
                    </a:p>
                    <a:p>
                      <a:r>
                        <a:rPr lang="en-US" sz="1200" dirty="0">
                          <a:latin typeface="Helvetica" panose="020B0604020202020204" pitchFamily="34" charset="0"/>
                          <a:cs typeface="Helvetica" panose="020B0604020202020204" pitchFamily="34" charset="0"/>
                        </a:rPr>
                        <a:t>(101)</a:t>
                      </a:r>
                    </a:p>
                  </a:txBody>
                  <a:tcPr>
                    <a:noFill/>
                  </a:tcPr>
                </a:tc>
                <a:tc>
                  <a:txBody>
                    <a:bodyPr/>
                    <a:lstStyle/>
                    <a:p>
                      <a:r>
                        <a:rPr lang="en-US" sz="1200" dirty="0">
                          <a:latin typeface="Helvetica" panose="020B0604020202020204" pitchFamily="34" charset="0"/>
                          <a:cs typeface="Helvetica" panose="020B0604020202020204" pitchFamily="34" charset="0"/>
                        </a:rPr>
                        <a:t>10.62 [0.685]</a:t>
                      </a:r>
                    </a:p>
                    <a:p>
                      <a:r>
                        <a:rPr lang="en-US" sz="1200" dirty="0">
                          <a:latin typeface="Helvetica" panose="020B0604020202020204" pitchFamily="34" charset="0"/>
                          <a:cs typeface="Helvetica" panose="020B0604020202020204" pitchFamily="34" charset="0"/>
                        </a:rPr>
                        <a:t>(95)</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2.25 [0.516]</a:t>
                      </a:r>
                    </a:p>
                    <a:p>
                      <a:r>
                        <a:rPr lang="en-US" sz="1200" dirty="0">
                          <a:latin typeface="Helvetica" panose="020B0604020202020204" pitchFamily="34" charset="0"/>
                          <a:cs typeface="Helvetica" panose="020B0604020202020204" pitchFamily="34" charset="0"/>
                        </a:rPr>
                        <a:t>(6)</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8.37</a:t>
                      </a:r>
                    </a:p>
                    <a:p>
                      <a:r>
                        <a:rPr lang="en-US" sz="1200" dirty="0">
                          <a:latin typeface="Helvetica" panose="020B0604020202020204" pitchFamily="34" charset="0"/>
                          <a:cs typeface="Helvetica" panose="020B0604020202020204" pitchFamily="34" charset="0"/>
                        </a:rPr>
                        <a:t>[0.904]***</a:t>
                      </a:r>
                    </a:p>
                  </a:txBody>
                  <a:tcPr>
                    <a:noFill/>
                  </a:tcPr>
                </a:tc>
                <a:tc>
                  <a:txBody>
                    <a:bodyPr/>
                    <a:lstStyle/>
                    <a:p>
                      <a:endParaRPr lang="en-US" sz="120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1404591969"/>
                  </a:ext>
                </a:extLst>
              </a:tr>
              <a:tr h="515558">
                <a:tc>
                  <a:txBody>
                    <a:bodyPr/>
                    <a:lstStyle/>
                    <a:p>
                      <a:r>
                        <a:rPr lang="en-US" sz="1200" dirty="0">
                          <a:latin typeface="Helvetica" panose="020B0604020202020204" pitchFamily="34" charset="0"/>
                          <a:cs typeface="Helvetica" panose="020B0604020202020204" pitchFamily="34" charset="0"/>
                        </a:rPr>
                        <a:t>H4:TW</a:t>
                      </a:r>
                    </a:p>
                    <a:p>
                      <a:r>
                        <a:rPr lang="en-US" sz="1200" dirty="0">
                          <a:latin typeface="Helvetica" panose="020B0604020202020204" pitchFamily="34" charset="0"/>
                          <a:cs typeface="Helvetica" panose="020B0604020202020204" pitchFamily="34" charset="0"/>
                        </a:rPr>
                        <a:t>(413)</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11.58 [0.317]</a:t>
                      </a:r>
                    </a:p>
                    <a:p>
                      <a:r>
                        <a:rPr lang="en-US" sz="1200" dirty="0">
                          <a:latin typeface="Helvetica" panose="020B0604020202020204" pitchFamily="34" charset="0"/>
                          <a:cs typeface="Helvetica" panose="020B0604020202020204" pitchFamily="34" charset="0"/>
                        </a:rPr>
                        <a:t>(395)</a:t>
                      </a:r>
                    </a:p>
                  </a:txBody>
                  <a:tcPr/>
                </a:tc>
                <a:tc>
                  <a:txBody>
                    <a:bodyPr/>
                    <a:lstStyle/>
                    <a:p>
                      <a:r>
                        <a:rPr lang="en-US" sz="1200" dirty="0">
                          <a:latin typeface="Helvetica" panose="020B0604020202020204" pitchFamily="34" charset="0"/>
                          <a:cs typeface="Helvetica" panose="020B0604020202020204" pitchFamily="34" charset="0"/>
                        </a:rPr>
                        <a:t>0.83</a:t>
                      </a:r>
                      <a:r>
                        <a:rPr lang="en-US" sz="1200" baseline="0" dirty="0">
                          <a:latin typeface="Helvetica" panose="020B0604020202020204" pitchFamily="34" charset="0"/>
                          <a:cs typeface="Helvetica" panose="020B0604020202020204" pitchFamily="34" charset="0"/>
                        </a:rPr>
                        <a:t> </a:t>
                      </a:r>
                      <a:r>
                        <a:rPr lang="en-US" sz="1200" dirty="0">
                          <a:latin typeface="Helvetica" panose="020B0604020202020204" pitchFamily="34" charset="0"/>
                          <a:cs typeface="Helvetica" panose="020B0604020202020204" pitchFamily="34" charset="0"/>
                        </a:rPr>
                        <a:t>[0.109]</a:t>
                      </a:r>
                    </a:p>
                    <a:p>
                      <a:r>
                        <a:rPr lang="en-US" sz="1200" dirty="0">
                          <a:latin typeface="Helvetica" panose="020B0604020202020204" pitchFamily="34" charset="0"/>
                          <a:cs typeface="Helvetica" panose="020B0604020202020204" pitchFamily="34" charset="0"/>
                        </a:rPr>
                        <a:t>(18)</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10.75 [0.327]***</a:t>
                      </a:r>
                    </a:p>
                  </a:txBody>
                  <a:tcPr/>
                </a:tc>
                <a:extLst>
                  <a:ext uri="{0D108BD9-81ED-4DB2-BD59-A6C34878D82A}">
                    <a16:rowId xmlns:a16="http://schemas.microsoft.com/office/drawing/2014/main" val="1211918175"/>
                  </a:ext>
                </a:extLst>
              </a:tr>
              <a:tr h="424343">
                <a:tc>
                  <a:txBody>
                    <a:bodyPr/>
                    <a:lstStyle/>
                    <a:p>
                      <a:r>
                        <a:rPr lang="en-US" sz="1200" dirty="0">
                          <a:latin typeface="Helvetica" panose="020B0604020202020204" pitchFamily="34" charset="0"/>
                          <a:cs typeface="Helvetica" panose="020B0604020202020204" pitchFamily="34" charset="0"/>
                        </a:rPr>
                        <a:t>H5: F only</a:t>
                      </a:r>
                    </a:p>
                    <a:p>
                      <a:r>
                        <a:rPr lang="en-US" sz="1200" dirty="0">
                          <a:latin typeface="Helvetica" panose="020B0604020202020204" pitchFamily="34" charset="0"/>
                          <a:cs typeface="Helvetica" panose="020B0604020202020204" pitchFamily="34" charset="0"/>
                        </a:rPr>
                        <a:t>(17)</a:t>
                      </a:r>
                    </a:p>
                  </a:txBody>
                  <a:tcPr>
                    <a:noFill/>
                  </a:tcPr>
                </a:tc>
                <a:tc>
                  <a:txBody>
                    <a:bodyPr/>
                    <a:lstStyle/>
                    <a:p>
                      <a:r>
                        <a:rPr lang="en-US" sz="1200" dirty="0">
                          <a:latin typeface="Helvetica" panose="020B0604020202020204" pitchFamily="34" charset="0"/>
                          <a:cs typeface="Helvetica" panose="020B0604020202020204" pitchFamily="34" charset="0"/>
                        </a:rPr>
                        <a:t>9.47</a:t>
                      </a:r>
                      <a:r>
                        <a:rPr lang="en-US" sz="1200" baseline="0" dirty="0">
                          <a:latin typeface="Helvetica" panose="020B0604020202020204" pitchFamily="34" charset="0"/>
                          <a:cs typeface="Helvetica" panose="020B0604020202020204" pitchFamily="34" charset="0"/>
                        </a:rPr>
                        <a:t> [1.802]</a:t>
                      </a:r>
                      <a:r>
                        <a:rPr lang="en-US" sz="1200" dirty="0">
                          <a:latin typeface="Helvetica" panose="020B0604020202020204" pitchFamily="34" charset="0"/>
                          <a:cs typeface="Helvetica" panose="020B0604020202020204" pitchFamily="34" charset="0"/>
                        </a:rPr>
                        <a:t> </a:t>
                      </a:r>
                    </a:p>
                    <a:p>
                      <a:r>
                        <a:rPr lang="en-US" sz="1200" dirty="0">
                          <a:latin typeface="Helvetica" panose="020B0604020202020204" pitchFamily="34" charset="0"/>
                          <a:cs typeface="Helvetica" panose="020B0604020202020204" pitchFamily="34" charset="0"/>
                        </a:rPr>
                        <a:t>(17)</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379500543"/>
                  </a:ext>
                </a:extLst>
              </a:tr>
              <a:tr h="424343">
                <a:tc>
                  <a:txBody>
                    <a:bodyPr/>
                    <a:lstStyle/>
                    <a:p>
                      <a:r>
                        <a:rPr lang="en-US" sz="1200" dirty="0">
                          <a:latin typeface="Helvetica" panose="020B0604020202020204" pitchFamily="34" charset="0"/>
                          <a:cs typeface="Helvetica" panose="020B0604020202020204" pitchFamily="34" charset="0"/>
                        </a:rPr>
                        <a:t>H6: T only</a:t>
                      </a:r>
                    </a:p>
                    <a:p>
                      <a:r>
                        <a:rPr lang="en-US" sz="1200" dirty="0">
                          <a:latin typeface="Helvetica" panose="020B0604020202020204" pitchFamily="34" charset="0"/>
                          <a:cs typeface="Helvetica" panose="020B0604020202020204" pitchFamily="34" charset="0"/>
                        </a:rPr>
                        <a:t>(67)</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8.70 [0.794]</a:t>
                      </a:r>
                    </a:p>
                    <a:p>
                      <a:r>
                        <a:rPr lang="en-US" sz="1200" dirty="0">
                          <a:latin typeface="Helvetica" panose="020B0604020202020204" pitchFamily="34" charset="0"/>
                          <a:cs typeface="Helvetica" panose="020B0604020202020204" pitchFamily="34" charset="0"/>
                        </a:rPr>
                        <a:t>(67)</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endParaRPr lang="en-US" sz="1200">
                        <a:latin typeface="Helvetica" panose="020B0604020202020204" pitchFamily="34" charset="0"/>
                        <a:cs typeface="Helvetica" panose="020B0604020202020204" pitchFamily="34" charset="0"/>
                      </a:endParaRP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271733722"/>
                  </a:ext>
                </a:extLst>
              </a:tr>
              <a:tr h="424343">
                <a:tc>
                  <a:txBody>
                    <a:bodyPr/>
                    <a:lstStyle/>
                    <a:p>
                      <a:r>
                        <a:rPr lang="en-US" sz="1200" dirty="0">
                          <a:latin typeface="Helvetica" panose="020B0604020202020204" pitchFamily="34" charset="0"/>
                          <a:cs typeface="Helvetica" panose="020B0604020202020204" pitchFamily="34" charset="0"/>
                        </a:rPr>
                        <a:t>H7: W only</a:t>
                      </a:r>
                    </a:p>
                    <a:p>
                      <a:r>
                        <a:rPr lang="en-US" sz="1200" dirty="0">
                          <a:latin typeface="Helvetica" panose="020B0604020202020204" pitchFamily="34" charset="0"/>
                          <a:cs typeface="Helvetica" panose="020B0604020202020204" pitchFamily="34" charset="0"/>
                        </a:rPr>
                        <a:t>(2)</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r>
                        <a:rPr lang="en-US" sz="1200" dirty="0">
                          <a:latin typeface="Helvetica" panose="020B0604020202020204" pitchFamily="34" charset="0"/>
                          <a:cs typeface="Helvetica" panose="020B0604020202020204" pitchFamily="34" charset="0"/>
                        </a:rPr>
                        <a:t>12.06</a:t>
                      </a:r>
                      <a:r>
                        <a:rPr lang="en-US" sz="1200" baseline="0" dirty="0">
                          <a:latin typeface="Helvetica" panose="020B0604020202020204" pitchFamily="34" charset="0"/>
                          <a:cs typeface="Helvetica" panose="020B0604020202020204" pitchFamily="34" charset="0"/>
                        </a:rPr>
                        <a:t> [2.218]</a:t>
                      </a:r>
                      <a:endParaRPr lang="en-US" sz="1200" dirty="0">
                        <a:latin typeface="Helvetica" panose="020B0604020202020204" pitchFamily="34" charset="0"/>
                        <a:cs typeface="Helvetica" panose="020B0604020202020204" pitchFamily="34" charset="0"/>
                      </a:endParaRPr>
                    </a:p>
                    <a:p>
                      <a:r>
                        <a:rPr lang="en-US" sz="1200" dirty="0">
                          <a:latin typeface="Helvetica" panose="020B0604020202020204" pitchFamily="34" charset="0"/>
                          <a:cs typeface="Helvetica" panose="020B0604020202020204" pitchFamily="34" charset="0"/>
                        </a:rPr>
                        <a:t>(2)</a:t>
                      </a:r>
                    </a:p>
                  </a:txBody>
                  <a:tcPr>
                    <a:noFill/>
                  </a:tcPr>
                </a:tc>
                <a:tc>
                  <a:txBody>
                    <a:bodyPr/>
                    <a:lstStyle/>
                    <a:p>
                      <a:endParaRPr lang="en-US" sz="1200">
                        <a:latin typeface="Helvetica" panose="020B0604020202020204" pitchFamily="34" charset="0"/>
                        <a:cs typeface="Helvetica" panose="020B0604020202020204" pitchFamily="34" charset="0"/>
                      </a:endParaRPr>
                    </a:p>
                  </a:txBody>
                  <a:tcPr>
                    <a:noFill/>
                  </a:tcPr>
                </a:tc>
                <a:tc>
                  <a:txBody>
                    <a:bodyPr/>
                    <a:lstStyle/>
                    <a:p>
                      <a:endParaRPr lang="en-US" sz="120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456871651"/>
                  </a:ext>
                </a:extLst>
              </a:tr>
            </a:tbl>
          </a:graphicData>
        </a:graphic>
      </p:graphicFrame>
      <p:sp>
        <p:nvSpPr>
          <p:cNvPr id="5" name="Título 1">
            <a:extLst>
              <a:ext uri="{FF2B5EF4-FFF2-40B4-BE49-F238E27FC236}">
                <a16:creationId xmlns:a16="http://schemas.microsoft.com/office/drawing/2014/main" id="{AA4E354A-9B25-D1A1-5C48-AD5EC7A44B19}"/>
              </a:ext>
            </a:extLst>
          </p:cNvPr>
          <p:cNvSpPr txBox="1">
            <a:spLocks/>
          </p:cNvSpPr>
          <p:nvPr/>
        </p:nvSpPr>
        <p:spPr bwMode="auto">
          <a:xfrm>
            <a:off x="3410012" y="535121"/>
            <a:ext cx="2601561" cy="400050"/>
          </a:xfrm>
          <a:prstGeom prst="rect">
            <a:avLst/>
          </a:prstGeom>
          <a:noFill/>
          <a:ln w="9525">
            <a:noFill/>
            <a:miter lim="800000"/>
            <a:headEnd/>
            <a:tailEnd/>
          </a:ln>
        </p:spPr>
        <p:txBody>
          <a:bodyPr/>
          <a:lstStyle/>
          <a:p>
            <a:r>
              <a:rPr lang="en-US" sz="1600" dirty="0">
                <a:latin typeface="HelveticaNeue Condensed" pitchFamily="2" charset="0"/>
              </a:rPr>
              <a:t>Number of words recalled</a:t>
            </a:r>
            <a:endParaRPr lang="en-US" sz="1600" dirty="0">
              <a:latin typeface="HelveticaNeue Condensed"/>
              <a:cs typeface="Times New Roman" panose="02020603050405020304" pitchFamily="18" charset="0"/>
            </a:endParaRPr>
          </a:p>
        </p:txBody>
      </p:sp>
      <p:sp>
        <p:nvSpPr>
          <p:cNvPr id="4" name="TextBox 3"/>
          <p:cNvSpPr txBox="1"/>
          <p:nvPr/>
        </p:nvSpPr>
        <p:spPr>
          <a:xfrm>
            <a:off x="832758" y="4744336"/>
            <a:ext cx="7886699" cy="30777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Notes: sample sizes noted in parentheses</a:t>
            </a:r>
          </a:p>
        </p:txBody>
      </p:sp>
      <p:sp>
        <p:nvSpPr>
          <p:cNvPr id="3" name="Título 1">
            <a:extLst>
              <a:ext uri="{FF2B5EF4-FFF2-40B4-BE49-F238E27FC236}">
                <a16:creationId xmlns:a16="http://schemas.microsoft.com/office/drawing/2014/main" id="{223DD0A6-0DB1-7D8E-4D60-9AEE8C23A1A8}"/>
              </a:ext>
            </a:extLst>
          </p:cNvPr>
          <p:cNvSpPr txBox="1">
            <a:spLocks/>
          </p:cNvSpPr>
          <p:nvPr/>
        </p:nvSpPr>
        <p:spPr bwMode="auto">
          <a:xfrm>
            <a:off x="0" y="1721"/>
            <a:ext cx="9144000" cy="533400"/>
          </a:xfrm>
          <a:prstGeom prst="rect">
            <a:avLst/>
          </a:prstGeom>
          <a:noFill/>
          <a:ln w="9525">
            <a:noFill/>
            <a:miter lim="800000"/>
            <a:headEnd/>
            <a:tailEnd/>
          </a:ln>
        </p:spPr>
        <p:txBody>
          <a:bodyPr/>
          <a:lstStyle/>
          <a:p>
            <a:r>
              <a:rPr lang="en-US" sz="2600" b="1" dirty="0">
                <a:latin typeface="HelveticaNeue Condensed" pitchFamily="2" charset="0"/>
              </a:rPr>
              <a:t>2018 Stratum-specific Results</a:t>
            </a:r>
            <a:endParaRPr lang="en-US" sz="2600" b="1" dirty="0">
              <a:latin typeface="HelveticaNeue Condensed"/>
              <a:cs typeface="Times New Roman" panose="02020603050405020304" pitchFamily="18" charset="0"/>
            </a:endParaRPr>
          </a:p>
        </p:txBody>
      </p:sp>
      <p:sp>
        <p:nvSpPr>
          <p:cNvPr id="6" name="TextBox 5">
            <a:extLst>
              <a:ext uri="{FF2B5EF4-FFF2-40B4-BE49-F238E27FC236}">
                <a16:creationId xmlns:a16="http://schemas.microsoft.com/office/drawing/2014/main" id="{B6F0072C-3558-721D-343E-BF289FE5C936}"/>
              </a:ext>
            </a:extLst>
          </p:cNvPr>
          <p:cNvSpPr txBox="1"/>
          <p:nvPr/>
        </p:nvSpPr>
        <p:spPr>
          <a:xfrm>
            <a:off x="832758" y="1306288"/>
            <a:ext cx="939247" cy="369332"/>
          </a:xfrm>
          <a:prstGeom prst="rect">
            <a:avLst/>
          </a:prstGeom>
          <a:noFill/>
          <a:ln w="19050">
            <a:solidFill>
              <a:schemeClr val="accent2"/>
            </a:solidFill>
          </a:ln>
        </p:spPr>
        <p:txBody>
          <a:bodyPr wrap="square" rtlCol="0">
            <a:spAutoFit/>
          </a:bodyPr>
          <a:lstStyle/>
          <a:p>
            <a:endParaRPr lang="en-US" dirty="0"/>
          </a:p>
        </p:txBody>
      </p:sp>
      <p:sp>
        <p:nvSpPr>
          <p:cNvPr id="8" name="Rectangle 7">
            <a:extLst>
              <a:ext uri="{FF2B5EF4-FFF2-40B4-BE49-F238E27FC236}">
                <a16:creationId xmlns:a16="http://schemas.microsoft.com/office/drawing/2014/main" id="{326E5877-B675-B4C4-F643-68901A80AB5D}"/>
              </a:ext>
            </a:extLst>
          </p:cNvPr>
          <p:cNvSpPr/>
          <p:nvPr/>
        </p:nvSpPr>
        <p:spPr>
          <a:xfrm>
            <a:off x="1828800" y="1277888"/>
            <a:ext cx="3402022" cy="460040"/>
          </a:xfrm>
          <a:prstGeom prst="rect">
            <a:avLst/>
          </a:prstGeom>
          <a:noFill/>
          <a:ln w="190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2117E31-9854-5380-CB4E-E0CBDAF701ED}"/>
              </a:ext>
            </a:extLst>
          </p:cNvPr>
          <p:cNvSpPr txBox="1"/>
          <p:nvPr/>
        </p:nvSpPr>
        <p:spPr>
          <a:xfrm>
            <a:off x="4185794" y="2305878"/>
            <a:ext cx="939247" cy="959836"/>
          </a:xfrm>
          <a:prstGeom prst="rect">
            <a:avLst/>
          </a:prstGeom>
          <a:noFill/>
          <a:ln w="19050">
            <a:solidFill>
              <a:schemeClr val="accent2"/>
            </a:solidFill>
          </a:ln>
        </p:spPr>
        <p:txBody>
          <a:bodyPr wrap="square" rtlCol="0">
            <a:spAutoFit/>
          </a:bodyPr>
          <a:lstStyle/>
          <a:p>
            <a:endParaRPr lang="en-US" dirty="0"/>
          </a:p>
        </p:txBody>
      </p:sp>
    </p:spTree>
    <p:extLst>
      <p:ext uri="{BB962C8B-B14F-4D97-AF65-F5344CB8AC3E}">
        <p14:creationId xmlns:p14="http://schemas.microsoft.com/office/powerpoint/2010/main" val="3849694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4890663-8DA8-81C0-D5E8-44BF6213E770}"/>
              </a:ext>
            </a:extLst>
          </p:cNvPr>
          <p:cNvSpPr txBox="1">
            <a:spLocks/>
          </p:cNvSpPr>
          <p:nvPr/>
        </p:nvSpPr>
        <p:spPr bwMode="auto">
          <a:xfrm>
            <a:off x="0" y="0"/>
            <a:ext cx="9140952" cy="533400"/>
          </a:xfrm>
          <a:prstGeom prst="rect">
            <a:avLst/>
          </a:prstGeom>
          <a:noFill/>
          <a:ln w="9525">
            <a:noFill/>
            <a:miter lim="800000"/>
            <a:headEnd/>
            <a:tailEnd/>
          </a:ln>
        </p:spPr>
        <p:txBody>
          <a:bodyPr/>
          <a:lstStyle/>
          <a:p>
            <a:r>
              <a:rPr lang="en-US" sz="2800" dirty="0">
                <a:latin typeface="HelveticaNeue Condensed"/>
                <a:cs typeface="Times New Roman" panose="02020603050405020304" pitchFamily="18" charset="0"/>
              </a:rPr>
              <a:t>Explanation on 18 results: WEB vs other two modes</a:t>
            </a:r>
          </a:p>
          <a:p>
            <a:endParaRPr lang="en-US" sz="2600" b="1" dirty="0">
              <a:latin typeface="HelveticaNeue Condensed"/>
              <a:cs typeface="Times New Roman" panose="02020603050405020304" pitchFamily="18" charset="0"/>
            </a:endParaRPr>
          </a:p>
        </p:txBody>
      </p:sp>
      <p:sp>
        <p:nvSpPr>
          <p:cNvPr id="13" name="Content Placeholder 2">
            <a:extLst>
              <a:ext uri="{FF2B5EF4-FFF2-40B4-BE49-F238E27FC236}">
                <a16:creationId xmlns:a16="http://schemas.microsoft.com/office/drawing/2014/main" id="{4ADF86D7-F0A9-42E9-A1DD-AE424F87965A}"/>
              </a:ext>
            </a:extLst>
          </p:cNvPr>
          <p:cNvSpPr txBox="1">
            <a:spLocks/>
          </p:cNvSpPr>
          <p:nvPr/>
        </p:nvSpPr>
        <p:spPr>
          <a:xfrm>
            <a:off x="106" y="737953"/>
            <a:ext cx="9143894" cy="3877922"/>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latin typeface="HelveticaNeue Condensed"/>
              <a:cs typeface="Times New Roman" panose="02020603050405020304" pitchFamily="18" charset="0"/>
            </a:endParaRPr>
          </a:p>
          <a:p>
            <a:pPr marL="0" indent="0">
              <a:buNone/>
            </a:pPr>
            <a:r>
              <a:rPr lang="en-US" sz="1600" dirty="0">
                <a:solidFill>
                  <a:srgbClr val="0D0D0D"/>
                </a:solidFill>
                <a:highlight>
                  <a:srgbClr val="FFFFFF"/>
                </a:highlight>
                <a:latin typeface="Helvetica" pitchFamily="2" charset="0"/>
              </a:rPr>
              <a:t>I know that studies comparing Web and TEL responses using the control and experimental group data in HRS found that Web responses are generally better than TEL responses. In our studies, we found the opposite conclusion. The reasons might be as follows:</a:t>
            </a:r>
          </a:p>
          <a:p>
            <a:pPr marL="0" indent="0">
              <a:buNone/>
            </a:pPr>
            <a:endParaRPr lang="en-US" sz="1600" dirty="0">
              <a:latin typeface="HelveticaNeue Condensed"/>
              <a:cs typeface="Times New Roman" panose="02020603050405020304" pitchFamily="18" charset="0"/>
            </a:endParaRPr>
          </a:p>
          <a:p>
            <a:pPr marL="0" indent="0">
              <a:buNone/>
            </a:pPr>
            <a:r>
              <a:rPr lang="en-US" sz="1600" dirty="0">
                <a:solidFill>
                  <a:srgbClr val="0D0D0D"/>
                </a:solidFill>
                <a:highlight>
                  <a:srgbClr val="FFFFFF"/>
                </a:highlight>
                <a:latin typeface="Helvetica" pitchFamily="2" charset="0"/>
              </a:rPr>
              <a:t>We looked at the full sample that meets the initial eligibility criteria for all three modes. By including respondents who were not assigned to WEB but would have responded to WEB if assigned, we projected a small WEB sample (16 cases) who did not appear to have attempted to provide good responses (recalling close to 0 words) onto a larger group in the full sample, which changed the distribution of WEB responses.</a:t>
            </a:r>
            <a:endParaRPr lang="en-US" sz="1600" dirty="0">
              <a:latin typeface="Helvetica" pitchFamily="2" charset="0"/>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a:p>
            <a:pPr>
              <a:buFont typeface="Wingdings" panose="05000000000000000000" pitchFamily="2" charset="2"/>
              <a:buChar char="§"/>
            </a:pPr>
            <a:endParaRPr lang="en-US" sz="1600" dirty="0">
              <a:latin typeface="HelveticaNeue Condensed"/>
              <a:cs typeface="Times New Roman" panose="02020603050405020304" pitchFamily="18" charset="0"/>
            </a:endParaRPr>
          </a:p>
        </p:txBody>
      </p:sp>
      <p:sp>
        <p:nvSpPr>
          <p:cNvPr id="3" name="Content Placeholder 2">
            <a:extLst>
              <a:ext uri="{FF2B5EF4-FFF2-40B4-BE49-F238E27FC236}">
                <a16:creationId xmlns:a16="http://schemas.microsoft.com/office/drawing/2014/main" id="{8C8EDA3A-7FDB-FDAD-3397-D93C6574417F}"/>
              </a:ext>
            </a:extLst>
          </p:cNvPr>
          <p:cNvSpPr txBox="1">
            <a:spLocks/>
          </p:cNvSpPr>
          <p:nvPr/>
        </p:nvSpPr>
        <p:spPr>
          <a:xfrm>
            <a:off x="-2942" y="3314716"/>
            <a:ext cx="9143894" cy="1301159"/>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mj-lt"/>
              <a:buAutoNum type="arabicPeriod"/>
            </a:pPr>
            <a:endParaRPr lang="en-US" sz="1600" dirty="0">
              <a:latin typeface="HelveticaNeue Condensed"/>
              <a:cs typeface="Times New Roman" panose="02020603050405020304" pitchFamily="18" charset="0"/>
            </a:endParaRPr>
          </a:p>
        </p:txBody>
      </p:sp>
    </p:spTree>
    <p:extLst>
      <p:ext uri="{BB962C8B-B14F-4D97-AF65-F5344CB8AC3E}">
        <p14:creationId xmlns:p14="http://schemas.microsoft.com/office/powerpoint/2010/main" val="924051967"/>
      </p:ext>
    </p:extLst>
  </p:cSld>
  <p:clrMapOvr>
    <a:masterClrMapping/>
  </p:clrMapOvr>
  <mc:AlternateContent xmlns:mc="http://schemas.openxmlformats.org/markup-compatibility/2006" xmlns:p14="http://schemas.microsoft.com/office/powerpoint/2010/main">
    <mc:Choice Requires="p14">
      <p:transition spd="slow" p14:dur="2000" advTm="20731"/>
    </mc:Choice>
    <mc:Fallback xmlns="">
      <p:transition spd="slow" advTm="20731"/>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4890663-8DA8-81C0-D5E8-44BF6213E770}"/>
              </a:ext>
            </a:extLst>
          </p:cNvPr>
          <p:cNvSpPr txBox="1">
            <a:spLocks/>
          </p:cNvSpPr>
          <p:nvPr/>
        </p:nvSpPr>
        <p:spPr bwMode="auto">
          <a:xfrm>
            <a:off x="0" y="0"/>
            <a:ext cx="8361848" cy="533400"/>
          </a:xfrm>
          <a:prstGeom prst="rect">
            <a:avLst/>
          </a:prstGeom>
          <a:noFill/>
          <a:ln w="9525">
            <a:noFill/>
            <a:miter lim="800000"/>
            <a:headEnd/>
            <a:tailEnd/>
          </a:ln>
        </p:spPr>
        <p:txBody>
          <a:bodyPr/>
          <a:lstStyle/>
          <a:p>
            <a:r>
              <a:rPr lang="en-US" sz="2600" b="1" dirty="0">
                <a:latin typeface="HelveticaNeue Condensed" pitchFamily="2" charset="0"/>
                <a:cs typeface="Times New Roman" panose="02020603050405020304" pitchFamily="18" charset="0"/>
              </a:rPr>
              <a:t>Assumptions</a:t>
            </a:r>
            <a:endParaRPr lang="en-US" sz="2600" b="1" dirty="0">
              <a:latin typeface="HelveticaNeue Condensed"/>
              <a:cs typeface="Times New Roman" panose="02020603050405020304" pitchFamily="18" charset="0"/>
            </a:endParaRPr>
          </a:p>
        </p:txBody>
      </p:sp>
      <p:sp>
        <p:nvSpPr>
          <p:cNvPr id="13" name="Content Placeholder 2">
            <a:extLst>
              <a:ext uri="{FF2B5EF4-FFF2-40B4-BE49-F238E27FC236}">
                <a16:creationId xmlns:a16="http://schemas.microsoft.com/office/drawing/2014/main" id="{4ADF86D7-F0A9-42E9-A1DD-AE424F87965A}"/>
              </a:ext>
            </a:extLst>
          </p:cNvPr>
          <p:cNvSpPr txBox="1">
            <a:spLocks/>
          </p:cNvSpPr>
          <p:nvPr/>
        </p:nvSpPr>
        <p:spPr>
          <a:xfrm>
            <a:off x="106" y="737953"/>
            <a:ext cx="9143894" cy="3877922"/>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AutoNum type="arabicPeriod"/>
            </a:pPr>
            <a:r>
              <a:rPr lang="en-US" sz="1600" dirty="0">
                <a:latin typeface="HelveticaNeue Condensed"/>
                <a:cs typeface="Times New Roman" panose="02020603050405020304" pitchFamily="18" charset="0"/>
              </a:rPr>
              <a:t>Respondents who responded to a mode other than the one initially assigned would have responded to that mode if they had been assigned to it in the first place.</a:t>
            </a:r>
          </a:p>
          <a:p>
            <a:pPr>
              <a:buFont typeface="Wingdings" pitchFamily="2" charset="2"/>
              <a:buChar char="§"/>
            </a:pPr>
            <a:r>
              <a:rPr lang="en-US" sz="1600" dirty="0">
                <a:latin typeface="HelveticaNeue Condensed"/>
                <a:cs typeface="Times New Roman" panose="02020603050405020304" pitchFamily="18" charset="0"/>
              </a:rPr>
              <a:t>“monotonicity” assumption</a:t>
            </a:r>
          </a:p>
          <a:p>
            <a:pPr>
              <a:buFont typeface="Wingdings" pitchFamily="2" charset="2"/>
              <a:buChar char="§"/>
            </a:pPr>
            <a:r>
              <a:rPr lang="en-US" sz="1600" dirty="0">
                <a:latin typeface="HelveticaNeue Condensed"/>
                <a:cs typeface="Times New Roman" panose="02020603050405020304" pitchFamily="18" charset="0"/>
              </a:rPr>
              <a:t>assigning to a mode won’t adversely affect the response propensity</a:t>
            </a:r>
          </a:p>
          <a:p>
            <a:pPr>
              <a:buFont typeface="Wingdings" pitchFamily="2" charset="2"/>
              <a:buChar char="§"/>
            </a:pPr>
            <a:r>
              <a:rPr lang="en-US" sz="1600" dirty="0">
                <a:latin typeface="HelveticaNeue Condensed"/>
                <a:cs typeface="Times New Roman" panose="02020603050405020304" pitchFamily="18" charset="0"/>
              </a:rPr>
              <a:t>Sequential mixed-mode design (WEB-TEL) and TEL respondents who were assigned to FTF initially</a:t>
            </a:r>
          </a:p>
          <a:p>
            <a:pPr marL="0" indent="0">
              <a:buNone/>
            </a:pPr>
            <a:endParaRPr lang="en-US" sz="1600" dirty="0">
              <a:latin typeface="HelveticaNeue Condensed"/>
              <a:cs typeface="Times New Roman" panose="02020603050405020304" pitchFamily="18" charset="0"/>
            </a:endParaRPr>
          </a:p>
          <a:p>
            <a:pPr marL="0" indent="0">
              <a:buNone/>
            </a:pPr>
            <a:r>
              <a:rPr lang="en-US" sz="1600" dirty="0">
                <a:latin typeface="HelveticaNeue Condensed"/>
                <a:cs typeface="Times New Roman" panose="02020603050405020304" pitchFamily="18" charset="0"/>
              </a:rPr>
              <a:t>2.   Respondents in the same principal stratum share the same association between Y and X</a:t>
            </a:r>
          </a:p>
          <a:p>
            <a:pPr marL="0" indent="0">
              <a:buNone/>
            </a:pPr>
            <a:endParaRPr lang="en-US" sz="1600" dirty="0">
              <a:latin typeface="HelveticaNeue Condensed"/>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a:p>
            <a:pPr>
              <a:buFont typeface="Wingdings" pitchFamily="2" charset="2"/>
              <a:buChar char="§"/>
            </a:pPr>
            <a:endParaRPr lang="en-US" sz="1600" dirty="0">
              <a:latin typeface="HelveticaNeue Condensed"/>
              <a:cs typeface="Times New Roman" panose="02020603050405020304" pitchFamily="18" charset="0"/>
            </a:endParaRPr>
          </a:p>
          <a:p>
            <a:pPr marL="0" indent="0">
              <a:buNone/>
            </a:pPr>
            <a:endParaRPr lang="en-US" sz="1600" dirty="0">
              <a:latin typeface="HelveticaNeue Condensed"/>
              <a:cs typeface="Times New Roman" panose="02020603050405020304" pitchFamily="18" charset="0"/>
            </a:endParaRPr>
          </a:p>
          <a:p>
            <a:pPr>
              <a:buFont typeface="Wingdings" pitchFamily="2" charset="2"/>
              <a:buChar char="§"/>
            </a:pPr>
            <a:endParaRPr lang="en-US" sz="1600" dirty="0">
              <a:latin typeface="HelveticaNeue Condensed"/>
              <a:cs typeface="Times New Roman" panose="02020603050405020304" pitchFamily="18" charset="0"/>
            </a:endParaRPr>
          </a:p>
        </p:txBody>
      </p:sp>
      <p:sp>
        <p:nvSpPr>
          <p:cNvPr id="3" name="Content Placeholder 2">
            <a:extLst>
              <a:ext uri="{FF2B5EF4-FFF2-40B4-BE49-F238E27FC236}">
                <a16:creationId xmlns:a16="http://schemas.microsoft.com/office/drawing/2014/main" id="{8C8EDA3A-7FDB-FDAD-3397-D93C6574417F}"/>
              </a:ext>
            </a:extLst>
          </p:cNvPr>
          <p:cNvSpPr txBox="1">
            <a:spLocks/>
          </p:cNvSpPr>
          <p:nvPr/>
        </p:nvSpPr>
        <p:spPr>
          <a:xfrm>
            <a:off x="-2942" y="3314716"/>
            <a:ext cx="9143894" cy="1301159"/>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mj-lt"/>
              <a:buAutoNum type="arabicPeriod"/>
            </a:pPr>
            <a:endParaRPr lang="en-US" sz="1600" dirty="0">
              <a:latin typeface="HelveticaNeue Condensed"/>
              <a:cs typeface="Times New Roman" panose="02020603050405020304" pitchFamily="18" charset="0"/>
            </a:endParaRPr>
          </a:p>
        </p:txBody>
      </p:sp>
    </p:spTree>
    <p:extLst>
      <p:ext uri="{BB962C8B-B14F-4D97-AF65-F5344CB8AC3E}">
        <p14:creationId xmlns:p14="http://schemas.microsoft.com/office/powerpoint/2010/main" val="565078080"/>
      </p:ext>
    </p:extLst>
  </p:cSld>
  <p:clrMapOvr>
    <a:masterClrMapping/>
  </p:clrMapOvr>
  <mc:AlternateContent xmlns:mc="http://schemas.openxmlformats.org/markup-compatibility/2006" xmlns:p14="http://schemas.microsoft.com/office/powerpoint/2010/main">
    <mc:Choice Requires="p14">
      <p:transition spd="slow" p14:dur="2000" advTm="20731"/>
    </mc:Choice>
    <mc:Fallback xmlns="">
      <p:transition spd="slow" advTm="20731"/>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ítulo 1">
            <a:extLst>
              <a:ext uri="{FF2B5EF4-FFF2-40B4-BE49-F238E27FC236}">
                <a16:creationId xmlns:a16="http://schemas.microsoft.com/office/drawing/2014/main" id="{851F6030-C93D-7E02-40F2-05B7BF2A52A1}"/>
              </a:ext>
            </a:extLst>
          </p:cNvPr>
          <p:cNvSpPr txBox="1">
            <a:spLocks/>
          </p:cNvSpPr>
          <p:nvPr/>
        </p:nvSpPr>
        <p:spPr bwMode="auto">
          <a:xfrm>
            <a:off x="1" y="0"/>
            <a:ext cx="8361848" cy="533400"/>
          </a:xfrm>
          <a:prstGeom prst="rect">
            <a:avLst/>
          </a:prstGeom>
          <a:noFill/>
          <a:ln w="9525">
            <a:noFill/>
            <a:miter lim="800000"/>
            <a:headEnd/>
            <a:tailEnd/>
          </a:ln>
        </p:spPr>
        <p:txBody>
          <a:bodyPr/>
          <a:lstStyle/>
          <a:p>
            <a:r>
              <a:rPr lang="en-US" sz="2600" b="1" dirty="0">
                <a:latin typeface="HelveticaNeue Condensed" pitchFamily="2" charset="0"/>
                <a:cs typeface="Times New Roman" panose="02020603050405020304" pitchFamily="18" charset="0"/>
              </a:rPr>
              <a:t>Observed Data Structure</a:t>
            </a:r>
            <a:endParaRPr lang="en-US" sz="2600" b="1" dirty="0">
              <a:latin typeface="HelveticaNeue Condensed"/>
              <a:cs typeface="Times New Roman" panose="02020603050405020304" pitchFamily="18" charset="0"/>
            </a:endParaRPr>
          </a:p>
        </p:txBody>
      </p:sp>
      <p:pic>
        <p:nvPicPr>
          <p:cNvPr id="3" name="Picture 2" descr="A screenshot of a graph&#10;&#10;Description automatically generated">
            <a:extLst>
              <a:ext uri="{FF2B5EF4-FFF2-40B4-BE49-F238E27FC236}">
                <a16:creationId xmlns:a16="http://schemas.microsoft.com/office/drawing/2014/main" id="{40551BC8-86BB-32F4-F244-A893A7EDF2FE}"/>
              </a:ext>
            </a:extLst>
          </p:cNvPr>
          <p:cNvPicPr>
            <a:picLocks noChangeAspect="1"/>
          </p:cNvPicPr>
          <p:nvPr/>
        </p:nvPicPr>
        <p:blipFill rotWithShape="1">
          <a:blip r:embed="rId3"/>
          <a:srcRect b="10970"/>
          <a:stretch/>
        </p:blipFill>
        <p:spPr>
          <a:xfrm>
            <a:off x="193102" y="533400"/>
            <a:ext cx="8393301" cy="4203306"/>
          </a:xfrm>
          <a:prstGeom prst="rect">
            <a:avLst/>
          </a:prstGeom>
        </p:spPr>
      </p:pic>
    </p:spTree>
    <p:extLst>
      <p:ext uri="{BB962C8B-B14F-4D97-AF65-F5344CB8AC3E}">
        <p14:creationId xmlns:p14="http://schemas.microsoft.com/office/powerpoint/2010/main" val="406934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ítulo 1"/>
          <p:cNvSpPr txBox="1">
            <a:spLocks/>
          </p:cNvSpPr>
          <p:nvPr/>
        </p:nvSpPr>
        <p:spPr bwMode="auto">
          <a:xfrm>
            <a:off x="-858" y="-7822"/>
            <a:ext cx="8361848" cy="533400"/>
          </a:xfrm>
          <a:prstGeom prst="rect">
            <a:avLst/>
          </a:prstGeom>
          <a:noFill/>
          <a:ln w="9525">
            <a:noFill/>
            <a:miter lim="800000"/>
            <a:headEnd/>
            <a:tailEnd/>
          </a:ln>
        </p:spPr>
        <p:txBody>
          <a:bodyPr/>
          <a:lstStyle/>
          <a:p>
            <a:r>
              <a:rPr lang="en-US" sz="2600" b="1" dirty="0">
                <a:latin typeface="HelveticaNeue Condensed" pitchFamily="2" charset="0"/>
              </a:rPr>
              <a:t>Motivation</a:t>
            </a:r>
          </a:p>
        </p:txBody>
      </p:sp>
      <p:sp>
        <p:nvSpPr>
          <p:cNvPr id="5" name="TextBox 4">
            <a:extLst>
              <a:ext uri="{FF2B5EF4-FFF2-40B4-BE49-F238E27FC236}">
                <a16:creationId xmlns:a16="http://schemas.microsoft.com/office/drawing/2014/main" id="{F1F8104C-1AA1-4E08-B400-325C2D03B918}"/>
              </a:ext>
            </a:extLst>
          </p:cNvPr>
          <p:cNvSpPr txBox="1"/>
          <p:nvPr/>
        </p:nvSpPr>
        <p:spPr>
          <a:xfrm>
            <a:off x="1" y="712873"/>
            <a:ext cx="9072286" cy="830997"/>
          </a:xfrm>
          <a:prstGeom prst="rect">
            <a:avLst/>
          </a:prstGeom>
          <a:noFill/>
        </p:spPr>
        <p:txBody>
          <a:bodyPr wrap="square" rtlCol="0">
            <a:spAutoFit/>
          </a:bodyPr>
          <a:lstStyle/>
          <a:p>
            <a:pPr defTabSz="685800" fontAlgn="auto">
              <a:spcBef>
                <a:spcPts val="0"/>
              </a:spcBef>
              <a:spcAft>
                <a:spcPts val="0"/>
              </a:spcAft>
            </a:pPr>
            <a:r>
              <a:rPr lang="en-US" sz="1600" dirty="0">
                <a:solidFill>
                  <a:prstClr val="black"/>
                </a:solidFill>
                <a:latin typeface="HelveticaNeue Condensed"/>
                <a:ea typeface="+mn-ea"/>
                <a:cs typeface="Times New Roman" panose="02020603050405020304" pitchFamily="18" charset="0"/>
              </a:rPr>
              <a:t>The primary focus of longitudinal studies is to measure changes</a:t>
            </a:r>
          </a:p>
          <a:p>
            <a:pPr marL="742950" lvl="1" indent="-285750" defTabSz="685800" fontAlgn="auto">
              <a:spcBef>
                <a:spcPts val="0"/>
              </a:spcBef>
              <a:spcAft>
                <a:spcPts val="0"/>
              </a:spcAft>
              <a:buFont typeface="Wingdings" panose="05000000000000000000" pitchFamily="2" charset="2"/>
              <a:buChar char="§"/>
            </a:pPr>
            <a:r>
              <a:rPr lang="en-US" sz="1600" dirty="0">
                <a:solidFill>
                  <a:prstClr val="black"/>
                </a:solidFill>
                <a:latin typeface="HelveticaNeue Condensed"/>
                <a:ea typeface="+mn-ea"/>
                <a:cs typeface="Times New Roman" panose="02020603050405020304" pitchFamily="18" charset="0"/>
              </a:rPr>
              <a:t>Measurement error remains constant across waves</a:t>
            </a:r>
          </a:p>
          <a:p>
            <a:pPr marL="742950" lvl="1" indent="-285750" defTabSz="685800" fontAlgn="auto">
              <a:spcBef>
                <a:spcPts val="0"/>
              </a:spcBef>
              <a:spcAft>
                <a:spcPts val="0"/>
              </a:spcAft>
              <a:buFont typeface="Wingdings" panose="05000000000000000000" pitchFamily="2" charset="2"/>
              <a:buChar char="§"/>
            </a:pPr>
            <a:r>
              <a:rPr lang="en-US" sz="1600" dirty="0">
                <a:solidFill>
                  <a:prstClr val="black"/>
                </a:solidFill>
                <a:latin typeface="HelveticaNeue Condensed"/>
                <a:ea typeface="+mn-ea"/>
                <a:cs typeface="Times New Roman" panose="02020603050405020304" pitchFamily="18" charset="0"/>
              </a:rPr>
              <a:t>Different mixed-mode designs across waves may void the assumption</a:t>
            </a:r>
          </a:p>
        </p:txBody>
      </p:sp>
      <p:sp>
        <p:nvSpPr>
          <p:cNvPr id="6" name="Content Placeholder 2">
            <a:extLst>
              <a:ext uri="{FF2B5EF4-FFF2-40B4-BE49-F238E27FC236}">
                <a16:creationId xmlns:a16="http://schemas.microsoft.com/office/drawing/2014/main" id="{4ADF86D7-F0A9-42E9-A1DD-AE424F87965A}"/>
              </a:ext>
            </a:extLst>
          </p:cNvPr>
          <p:cNvSpPr txBox="1">
            <a:spLocks/>
          </p:cNvSpPr>
          <p:nvPr/>
        </p:nvSpPr>
        <p:spPr>
          <a:xfrm>
            <a:off x="-858" y="1816779"/>
            <a:ext cx="9143894" cy="1603965"/>
          </a:xfrm>
          <a:prstGeom prst="rect">
            <a:avLst/>
          </a:prstGeom>
        </p:spPr>
        <p:txBody>
          <a:bodyPr>
            <a:norm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altLang="zh-CN" sz="1600" dirty="0">
                <a:latin typeface="HelveticaNeue Condensed"/>
                <a:cs typeface="Times New Roman" panose="02020603050405020304" pitchFamily="18" charset="0"/>
              </a:rPr>
              <a:t>Accounting for the design differences across waves is challenging</a:t>
            </a:r>
          </a:p>
          <a:p>
            <a:pPr lvl="1">
              <a:buFont typeface="Wingdings" panose="05000000000000000000" pitchFamily="2" charset="2"/>
              <a:buChar char="§"/>
            </a:pPr>
            <a:r>
              <a:rPr lang="en-US" sz="1600" dirty="0">
                <a:latin typeface="HelveticaNeue Condensed"/>
                <a:cs typeface="Times New Roman" panose="02020603050405020304" pitchFamily="18" charset="0"/>
              </a:rPr>
              <a:t>Different modes have distinct representation properties</a:t>
            </a:r>
          </a:p>
          <a:p>
            <a:endParaRPr lang="en-US" sz="1600" dirty="0">
              <a:latin typeface="HelveticaNeue Condensed"/>
              <a:cs typeface="Times New Roman" panose="02020603050405020304" pitchFamily="18" charset="0"/>
            </a:endParaRPr>
          </a:p>
        </p:txBody>
      </p:sp>
      <p:sp>
        <p:nvSpPr>
          <p:cNvPr id="7" name="TextBox 6">
            <a:extLst>
              <a:ext uri="{FF2B5EF4-FFF2-40B4-BE49-F238E27FC236}">
                <a16:creationId xmlns:a16="http://schemas.microsoft.com/office/drawing/2014/main" id="{122A0F09-3F5A-843B-CFBF-12CC47E56A50}"/>
              </a:ext>
            </a:extLst>
          </p:cNvPr>
          <p:cNvSpPr txBox="1"/>
          <p:nvPr/>
        </p:nvSpPr>
        <p:spPr>
          <a:xfrm>
            <a:off x="-858" y="2821019"/>
            <a:ext cx="9143894" cy="1077218"/>
          </a:xfrm>
          <a:prstGeom prst="rect">
            <a:avLst/>
          </a:prstGeom>
          <a:noFill/>
        </p:spPr>
        <p:txBody>
          <a:bodyPr wrap="square" rtlCol="0">
            <a:spAutoFit/>
          </a:bodyPr>
          <a:lstStyle/>
          <a:p>
            <a:pPr marL="0" indent="0">
              <a:buNone/>
            </a:pPr>
            <a:r>
              <a:rPr lang="en-US" altLang="zh-CN" sz="1600" dirty="0">
                <a:latin typeface="HelveticaNeue Condensed"/>
                <a:cs typeface="Times New Roman" panose="02020603050405020304" pitchFamily="18" charset="0"/>
              </a:rPr>
              <a:t>We use principal stratification and potential outcome framework in this study </a:t>
            </a:r>
          </a:p>
          <a:p>
            <a:pPr marL="742950" lvl="1" indent="-285750">
              <a:buFont typeface="Wingdings" pitchFamily="2" charset="2"/>
              <a:buChar char="§"/>
            </a:pPr>
            <a:r>
              <a:rPr lang="en-US" altLang="zh-CN" sz="1600" dirty="0">
                <a:latin typeface="HelveticaNeue Condensed"/>
                <a:cs typeface="Times New Roman" panose="02020603050405020304" pitchFamily="18" charset="0"/>
              </a:rPr>
              <a:t>Principal stratification is commonly used to adjust for post-treatment covariate</a:t>
            </a:r>
          </a:p>
          <a:p>
            <a:pPr marL="742950" lvl="1" indent="-285750">
              <a:buFont typeface="Wingdings" pitchFamily="2" charset="2"/>
              <a:buChar char="§"/>
            </a:pPr>
            <a:r>
              <a:rPr lang="en-US" altLang="zh-CN" sz="1600" dirty="0">
                <a:latin typeface="HelveticaNeue Condensed"/>
                <a:cs typeface="Times New Roman" panose="02020603050405020304" pitchFamily="18" charset="0"/>
              </a:rPr>
              <a:t>View assigned mode of data collection as the treatment</a:t>
            </a:r>
          </a:p>
          <a:p>
            <a:pPr marL="742950" lvl="1" indent="-285750">
              <a:buFont typeface="Wingdings" pitchFamily="2" charset="2"/>
              <a:buChar char="§"/>
            </a:pPr>
            <a:r>
              <a:rPr lang="en-US" altLang="zh-CN" sz="1600" dirty="0">
                <a:latin typeface="HelveticaNeue Condensed"/>
                <a:cs typeface="Times New Roman" panose="02020603050405020304" pitchFamily="18" charset="0"/>
              </a:rPr>
              <a:t>Consider whether responding to a mode as the post-treatment covariate</a:t>
            </a:r>
          </a:p>
        </p:txBody>
      </p:sp>
    </p:spTree>
    <p:extLst>
      <p:ext uri="{BB962C8B-B14F-4D97-AF65-F5344CB8AC3E}">
        <p14:creationId xmlns:p14="http://schemas.microsoft.com/office/powerpoint/2010/main" val="3080850254"/>
      </p:ext>
    </p:extLst>
  </p:cSld>
  <p:clrMapOvr>
    <a:masterClrMapping/>
  </p:clrMapOvr>
  <mc:AlternateContent xmlns:mc="http://schemas.openxmlformats.org/markup-compatibility/2006" xmlns:p14="http://schemas.microsoft.com/office/powerpoint/2010/main">
    <mc:Choice Requires="p14">
      <p:transition spd="slow" p14:dur="2000" advTm="16410"/>
    </mc:Choice>
    <mc:Fallback xmlns="">
      <p:transition spd="slow" advTm="1641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08D371-0D5E-D891-FF7D-01B16A17E9E8}"/>
              </a:ext>
            </a:extLst>
          </p:cNvPr>
          <p:cNvSpPr txBox="1">
            <a:spLocks/>
          </p:cNvSpPr>
          <p:nvPr/>
        </p:nvSpPr>
        <p:spPr bwMode="auto">
          <a:xfrm>
            <a:off x="106" y="0"/>
            <a:ext cx="8361848" cy="533400"/>
          </a:xfrm>
          <a:prstGeom prst="rect">
            <a:avLst/>
          </a:prstGeom>
          <a:noFill/>
          <a:ln w="9525">
            <a:noFill/>
            <a:miter lim="800000"/>
            <a:headEnd/>
            <a:tailEnd/>
          </a:ln>
        </p:spPr>
        <p:txBody>
          <a:bodyPr/>
          <a:lstStyle/>
          <a:p>
            <a:r>
              <a:rPr lang="en-US" altLang="zh-CN" sz="2600" b="1" dirty="0">
                <a:latin typeface="HelveticaNeue Condensed" pitchFamily="2" charset="0"/>
                <a:cs typeface="Times New Roman" panose="02020603050405020304" pitchFamily="18" charset="0"/>
              </a:rPr>
              <a:t>Prediction Power of Models</a:t>
            </a:r>
            <a:endParaRPr lang="en-US" sz="2600" b="1" dirty="0">
              <a:latin typeface="HelveticaNeue Condensed"/>
              <a:cs typeface="Times New Roman" panose="02020603050405020304" pitchFamily="18" charset="0"/>
            </a:endParaRPr>
          </a:p>
        </p:txBody>
      </p:sp>
      <p:sp>
        <p:nvSpPr>
          <p:cNvPr id="3" name="Content Placeholder 2">
            <a:extLst>
              <a:ext uri="{FF2B5EF4-FFF2-40B4-BE49-F238E27FC236}">
                <a16:creationId xmlns:a16="http://schemas.microsoft.com/office/drawing/2014/main" id="{2E9E8AF0-6CAE-775D-3DC8-959EB8EED7BF}"/>
              </a:ext>
            </a:extLst>
          </p:cNvPr>
          <p:cNvSpPr txBox="1">
            <a:spLocks/>
          </p:cNvSpPr>
          <p:nvPr/>
        </p:nvSpPr>
        <p:spPr>
          <a:xfrm>
            <a:off x="106" y="1011661"/>
            <a:ext cx="9143894" cy="3420836"/>
          </a:xfrm>
          <a:prstGeom prst="rect">
            <a:avLst/>
          </a:prstGeom>
        </p:spPr>
        <p:txBody>
          <a:bodyPr>
            <a:noAutofit/>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3569116200"/>
                  </p:ext>
                </p:extLst>
              </p:nvPr>
            </p:nvGraphicFramePr>
            <p:xfrm>
              <a:off x="106" y="533403"/>
              <a:ext cx="9143894" cy="4393883"/>
            </p:xfrm>
            <a:graphic>
              <a:graphicData uri="http://schemas.openxmlformats.org/drawingml/2006/table">
                <a:tbl>
                  <a:tblPr firstRow="1" bandRow="1">
                    <a:tableStyleId>{9D7B26C5-4107-4FEC-AEDC-1716B250A1EF}</a:tableStyleId>
                  </a:tblPr>
                  <a:tblGrid>
                    <a:gridCol w="2996187">
                      <a:extLst>
                        <a:ext uri="{9D8B030D-6E8A-4147-A177-3AD203B41FA5}">
                          <a16:colId xmlns:a16="http://schemas.microsoft.com/office/drawing/2014/main" val="2256451449"/>
                        </a:ext>
                      </a:extLst>
                    </a:gridCol>
                    <a:gridCol w="2490107">
                      <a:extLst>
                        <a:ext uri="{9D8B030D-6E8A-4147-A177-3AD203B41FA5}">
                          <a16:colId xmlns:a16="http://schemas.microsoft.com/office/drawing/2014/main" val="3222295451"/>
                        </a:ext>
                      </a:extLst>
                    </a:gridCol>
                    <a:gridCol w="3657600">
                      <a:extLst>
                        <a:ext uri="{9D8B030D-6E8A-4147-A177-3AD203B41FA5}">
                          <a16:colId xmlns:a16="http://schemas.microsoft.com/office/drawing/2014/main" val="1710561776"/>
                        </a:ext>
                      </a:extLst>
                    </a:gridCol>
                  </a:tblGrid>
                  <a:tr h="715054">
                    <a:tc>
                      <a:txBody>
                        <a:bodyPr/>
                        <a:lstStyle/>
                        <a:p>
                          <a:pPr algn="l"/>
                          <a:r>
                            <a:rPr lang="en-US" sz="1400" dirty="0">
                              <a:latin typeface="Helvetica" panose="020B0604020202020204" pitchFamily="34" charset="0"/>
                              <a:cs typeface="Helvetica" panose="020B0604020202020204" pitchFamily="34" charset="0"/>
                            </a:rPr>
                            <a:t>Types</a:t>
                          </a:r>
                          <a:r>
                            <a:rPr lang="en-US" sz="1400" baseline="0" dirty="0">
                              <a:latin typeface="Helvetica" panose="020B0604020202020204" pitchFamily="34" charset="0"/>
                              <a:cs typeface="Helvetica" panose="020B0604020202020204" pitchFamily="34" charset="0"/>
                            </a:rPr>
                            <a:t> of Models</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a:latin typeface="Helvetica" panose="020B0604020202020204" pitchFamily="34" charset="0"/>
                              <a:cs typeface="Helvetica" panose="020B0604020202020204" pitchFamily="34" charset="0"/>
                            </a:rPr>
                            <a:t>Models</a:t>
                          </a:r>
                        </a:p>
                      </a:txBody>
                      <a:tcPr anchor="ctr"/>
                    </a:tc>
                    <a:tc>
                      <a:txBody>
                        <a:bodyPr/>
                        <a:lstStyle/>
                        <a:p>
                          <a:pPr algn="ctr"/>
                          <a:r>
                            <a:rPr lang="en-US" sz="1400" dirty="0">
                              <a:latin typeface="Helvetica" panose="020B0604020202020204" pitchFamily="34" charset="0"/>
                              <a:cs typeface="Helvetica" panose="020B0604020202020204" pitchFamily="34" charset="0"/>
                            </a:rPr>
                            <a:t>Prediction accuracy using</a:t>
                          </a:r>
                          <a:r>
                            <a:rPr lang="en-US" sz="1400" baseline="0" dirty="0">
                              <a:latin typeface="Helvetica" panose="020B0604020202020204" pitchFamily="34" charset="0"/>
                              <a:cs typeface="Helvetica" panose="020B0604020202020204" pitchFamily="34" charset="0"/>
                            </a:rPr>
                            <a:t> full data</a:t>
                          </a:r>
                          <a:endParaRPr lang="en-US" sz="1400" dirty="0">
                            <a:latin typeface="Helvetica" panose="020B0604020202020204" pitchFamily="34" charset="0"/>
                            <a:cs typeface="Helvetica" panose="020B0604020202020204" pitchFamily="34" charset="0"/>
                          </a:endParaRPr>
                        </a:p>
                        <a:p>
                          <a:pPr algn="ctr"/>
                          <a:r>
                            <a:rPr lang="en-US" sz="1400" dirty="0">
                              <a:latin typeface="Helvetica" panose="020B0604020202020204" pitchFamily="34" charset="0"/>
                              <a:cs typeface="Helvetica" panose="020B0604020202020204" pitchFamily="34" charset="0"/>
                            </a:rPr>
                            <a:t>1-classification error if binary outcomes</a:t>
                          </a:r>
                        </a:p>
                        <a:p>
                          <a:pPr algn="ctr"/>
                          <a14:m>
                            <m:oMath xmlns:m="http://schemas.openxmlformats.org/officeDocument/2006/math">
                              <m:sSup>
                                <m:sSupPr>
                                  <m:ctrlPr>
                                    <a:rPr lang="en-US" sz="1400" b="1" i="1" smtClean="0">
                                      <a:latin typeface="Cambria Math" panose="02040503050406030204" pitchFamily="18" charset="0"/>
                                      <a:cs typeface="Helvetica" panose="020B0604020202020204" pitchFamily="34" charset="0"/>
                                    </a:rPr>
                                  </m:ctrlPr>
                                </m:sSupPr>
                                <m:e>
                                  <m:r>
                                    <a:rPr lang="en-US" sz="1400" b="1" i="1" smtClean="0">
                                      <a:latin typeface="Cambria Math" panose="02040503050406030204" pitchFamily="18" charset="0"/>
                                      <a:cs typeface="Helvetica" panose="020B0604020202020204" pitchFamily="34" charset="0"/>
                                    </a:rPr>
                                    <m:t>𝑹</m:t>
                                  </m:r>
                                </m:e>
                                <m:sup>
                                  <m:r>
                                    <a:rPr lang="en-US" sz="1400" b="1" i="1" smtClean="0">
                                      <a:latin typeface="Cambria Math" panose="02040503050406030204" pitchFamily="18" charset="0"/>
                                      <a:cs typeface="Helvetica" panose="020B0604020202020204" pitchFamily="34" charset="0"/>
                                    </a:rPr>
                                    <m:t>𝟐</m:t>
                                  </m:r>
                                </m:sup>
                              </m:sSup>
                            </m:oMath>
                          </a14:m>
                          <a:r>
                            <a:rPr lang="en-US" sz="1400" dirty="0">
                              <a:latin typeface="Helvetica" panose="020B0604020202020204" pitchFamily="34" charset="0"/>
                              <a:cs typeface="Helvetica" panose="020B0604020202020204" pitchFamily="34" charset="0"/>
                            </a:rPr>
                            <a:t> if continuous outcomes</a:t>
                          </a:r>
                        </a:p>
                      </a:txBody>
                      <a:tcPr anchor="ctr"/>
                    </a:tc>
                    <a:extLst>
                      <a:ext uri="{0D108BD9-81ED-4DB2-BD59-A6C34878D82A}">
                        <a16:rowId xmlns:a16="http://schemas.microsoft.com/office/drawing/2014/main" val="1992566967"/>
                      </a:ext>
                    </a:extLst>
                  </a:tr>
                  <a:tr h="296012">
                    <a:tc rowSpan="4">
                      <a:txBody>
                        <a:bodyPr/>
                        <a:lstStyle/>
                        <a:p>
                          <a:pPr algn="l"/>
                          <a:r>
                            <a:rPr lang="en-US" sz="1400" dirty="0">
                              <a:latin typeface="Helvetica" panose="020B0604020202020204" pitchFamily="34" charset="0"/>
                              <a:cs typeface="Helvetica" panose="020B0604020202020204" pitchFamily="34" charset="0"/>
                            </a:rPr>
                            <a:t>Response propensity model</a:t>
                          </a:r>
                        </a:p>
                      </a:txBody>
                      <a:tcPr anchor="ctr">
                        <a:noFill/>
                      </a:tcPr>
                    </a:tc>
                    <a:tc>
                      <a:txBody>
                        <a:bodyPr/>
                        <a:lstStyle/>
                        <a:p>
                          <a:pPr algn="ctr"/>
                          <a:r>
                            <a:rPr lang="en-US" sz="1400" dirty="0">
                              <a:latin typeface="Helvetica" panose="020B0604020202020204" pitchFamily="34" charset="0"/>
                              <a:cs typeface="Helvetica" panose="020B0604020202020204" pitchFamily="34" charset="0"/>
                            </a:rPr>
                            <a:t>16 FTF/TEL</a:t>
                          </a:r>
                        </a:p>
                      </a:txBody>
                      <a:tcPr anchor="ctr">
                        <a:noFill/>
                      </a:tcPr>
                    </a:tc>
                    <a:tc>
                      <a:txBody>
                        <a:bodyPr/>
                        <a:lstStyle/>
                        <a:p>
                          <a:pPr algn="ctr"/>
                          <a:r>
                            <a:rPr lang="en-US" sz="1400" dirty="0">
                              <a:latin typeface="Helvetica" panose="020B0604020202020204" pitchFamily="34" charset="0"/>
                              <a:cs typeface="Helvetica" panose="020B0604020202020204" pitchFamily="34" charset="0"/>
                            </a:rPr>
                            <a:t>53.4%</a:t>
                          </a:r>
                        </a:p>
                      </a:txBody>
                      <a:tcPr anchor="ctr">
                        <a:noFill/>
                      </a:tcPr>
                    </a:tc>
                    <a:extLst>
                      <a:ext uri="{0D108BD9-81ED-4DB2-BD59-A6C34878D82A}">
                        <a16:rowId xmlns:a16="http://schemas.microsoft.com/office/drawing/2014/main" val="2033579569"/>
                      </a:ext>
                    </a:extLst>
                  </a:tr>
                  <a:tr h="296012">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a:latin typeface="Helvetica" panose="020B0604020202020204" pitchFamily="34" charset="0"/>
                              <a:cs typeface="Helvetica" panose="020B0604020202020204" pitchFamily="34" charset="0"/>
                            </a:rPr>
                            <a:t>18 FTF</a:t>
                          </a:r>
                        </a:p>
                      </a:txBody>
                      <a:tcPr anchor="ctr"/>
                    </a:tc>
                    <a:tc>
                      <a:txBody>
                        <a:bodyPr/>
                        <a:lstStyle/>
                        <a:p>
                          <a:pPr algn="ctr"/>
                          <a:r>
                            <a:rPr lang="en-US" sz="1400" dirty="0">
                              <a:latin typeface="Helvetica" panose="020B0604020202020204" pitchFamily="34" charset="0"/>
                              <a:cs typeface="Helvetica" panose="020B0604020202020204" pitchFamily="34" charset="0"/>
                            </a:rPr>
                            <a:t>52.6%</a:t>
                          </a:r>
                        </a:p>
                      </a:txBody>
                      <a:tcPr anchor="ctr"/>
                    </a:tc>
                    <a:extLst>
                      <a:ext uri="{0D108BD9-81ED-4DB2-BD59-A6C34878D82A}">
                        <a16:rowId xmlns:a16="http://schemas.microsoft.com/office/drawing/2014/main" val="3995722086"/>
                      </a:ext>
                    </a:extLst>
                  </a:tr>
                  <a:tr h="296012">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txBody>
                      <a:tcP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a:latin typeface="Helvetica" panose="020B0604020202020204" pitchFamily="34" charset="0"/>
                              <a:cs typeface="Helvetica" panose="020B0604020202020204" pitchFamily="34" charset="0"/>
                            </a:rPr>
                            <a:t>18 TEL</a:t>
                          </a:r>
                        </a:p>
                      </a:txBody>
                      <a:tcPr anchor="ctr">
                        <a:noFill/>
                      </a:tcPr>
                    </a:tc>
                    <a:tc>
                      <a:txBody>
                        <a:bodyPr/>
                        <a:lstStyle/>
                        <a:p>
                          <a:pPr algn="ctr"/>
                          <a:r>
                            <a:rPr lang="en-US" sz="1400" dirty="0">
                              <a:latin typeface="Helvetica" panose="020B0604020202020204" pitchFamily="34" charset="0"/>
                              <a:cs typeface="Helvetica" panose="020B0604020202020204" pitchFamily="34" charset="0"/>
                            </a:rPr>
                            <a:t>63.6%</a:t>
                          </a:r>
                        </a:p>
                      </a:txBody>
                      <a:tcPr anchor="ctr">
                        <a:noFill/>
                      </a:tcPr>
                    </a:tc>
                    <a:extLst>
                      <a:ext uri="{0D108BD9-81ED-4DB2-BD59-A6C34878D82A}">
                        <a16:rowId xmlns:a16="http://schemas.microsoft.com/office/drawing/2014/main" val="3876451712"/>
                      </a:ext>
                    </a:extLst>
                  </a:tr>
                  <a:tr h="296012">
                    <a:tc vMerge="1">
                      <a:txBody>
                        <a:bodyPr/>
                        <a:lstStyle/>
                        <a:p>
                          <a:endParaRPr lang="en-US"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a:latin typeface="Helvetica" panose="020B0604020202020204" pitchFamily="34" charset="0"/>
                              <a:cs typeface="Helvetica" panose="020B0604020202020204" pitchFamily="34" charset="0"/>
                            </a:rPr>
                            <a:t>18 WEB</a:t>
                          </a:r>
                        </a:p>
                      </a:txBody>
                      <a:tcPr anchor="ctr"/>
                    </a:tc>
                    <a:tc>
                      <a:txBody>
                        <a:bodyPr/>
                        <a:lstStyle/>
                        <a:p>
                          <a:pPr algn="ctr"/>
                          <a:r>
                            <a:rPr lang="en-US" sz="1400" dirty="0">
                              <a:latin typeface="Helvetica" panose="020B0604020202020204" pitchFamily="34" charset="0"/>
                              <a:cs typeface="Helvetica" panose="020B0604020202020204" pitchFamily="34" charset="0"/>
                            </a:rPr>
                            <a:t>84.6%</a:t>
                          </a:r>
                        </a:p>
                      </a:txBody>
                      <a:tcPr anchor="ctr"/>
                    </a:tc>
                    <a:extLst>
                      <a:ext uri="{0D108BD9-81ED-4DB2-BD59-A6C34878D82A}">
                        <a16:rowId xmlns:a16="http://schemas.microsoft.com/office/drawing/2014/main" val="1635674498"/>
                      </a:ext>
                    </a:extLst>
                  </a:tr>
                  <a:tr h="296012">
                    <a:tc rowSpan="8">
                      <a:txBody>
                        <a:bodyPr/>
                        <a:lstStyle/>
                        <a:p>
                          <a:pPr algn="l"/>
                          <a:r>
                            <a:rPr lang="en-US" sz="1400" dirty="0">
                              <a:latin typeface="Helvetica" panose="020B0604020202020204" pitchFamily="34" charset="0"/>
                              <a:cs typeface="Helvetica" panose="020B0604020202020204" pitchFamily="34" charset="0"/>
                            </a:rPr>
                            <a:t>Outcome model</a:t>
                          </a:r>
                        </a:p>
                      </a:txBody>
                      <a:tcPr anchor="ctr">
                        <a:noFill/>
                      </a:tcPr>
                    </a:tc>
                    <a:tc>
                      <a:txBody>
                        <a:bodyPr/>
                        <a:lstStyle/>
                        <a:p>
                          <a:pPr algn="ctr"/>
                          <a:r>
                            <a:rPr lang="en-US" sz="1400" dirty="0">
                              <a:latin typeface="Helvetica" panose="020B0604020202020204" pitchFamily="34" charset="0"/>
                              <a:cs typeface="Helvetica" panose="020B0604020202020204" pitchFamily="34" charset="0"/>
                            </a:rPr>
                            <a:t>16 # of words</a:t>
                          </a:r>
                        </a:p>
                      </a:txBody>
                      <a:tcPr anchor="ctr">
                        <a:noFill/>
                      </a:tcPr>
                    </a:tc>
                    <a:tc>
                      <a:txBody>
                        <a:bodyPr/>
                        <a:lstStyle/>
                        <a:p>
                          <a:pPr algn="ctr"/>
                          <a14:m>
                            <m:oMath xmlns:m="http://schemas.openxmlformats.org/officeDocument/2006/math">
                              <m:sSup>
                                <m:sSupPr>
                                  <m:ctrlPr>
                                    <a:rPr lang="en-US" sz="1400" b="0" i="1" smtClean="0">
                                      <a:latin typeface="Cambria Math" panose="02040503050406030204" pitchFamily="18" charset="0"/>
                                      <a:cs typeface="Helvetica" panose="020B0604020202020204" pitchFamily="34" charset="0"/>
                                    </a:rPr>
                                  </m:ctrlPr>
                                </m:sSupPr>
                                <m:e>
                                  <m:r>
                                    <a:rPr lang="en-US" sz="1400" b="0" i="1" smtClean="0">
                                      <a:latin typeface="Cambria Math" panose="02040503050406030204" pitchFamily="18" charset="0"/>
                                      <a:cs typeface="Helvetica" panose="020B0604020202020204" pitchFamily="34" charset="0"/>
                                    </a:rPr>
                                    <m:t>𝑅</m:t>
                                  </m:r>
                                </m:e>
                                <m:sup>
                                  <m:r>
                                    <a:rPr lang="en-US" sz="1400" b="0" i="1" smtClean="0">
                                      <a:latin typeface="Cambria Math" panose="02040503050406030204" pitchFamily="18" charset="0"/>
                                      <a:cs typeface="Helvetica" panose="020B0604020202020204" pitchFamily="34" charset="0"/>
                                    </a:rPr>
                                    <m:t>2</m:t>
                                  </m:r>
                                </m:sup>
                              </m:sSup>
                              <m:r>
                                <a:rPr lang="en-US" sz="1400" b="0" i="1" smtClean="0">
                                  <a:latin typeface="Cambria Math" panose="02040503050406030204" pitchFamily="18" charset="0"/>
                                  <a:cs typeface="Helvetica" panose="020B0604020202020204" pitchFamily="34" charset="0"/>
                                </a:rPr>
                                <m:t>:</m:t>
                              </m:r>
                            </m:oMath>
                          </a14:m>
                          <a:r>
                            <a:rPr lang="en-US" sz="1400" dirty="0">
                              <a:latin typeface="Helvetica" panose="020B0604020202020204" pitchFamily="34" charset="0"/>
                              <a:cs typeface="Helvetica" panose="020B0604020202020204" pitchFamily="34" charset="0"/>
                            </a:rPr>
                            <a:t> 19%</a:t>
                          </a:r>
                        </a:p>
                      </a:txBody>
                      <a:tcPr anchor="ctr">
                        <a:noFill/>
                      </a:tcPr>
                    </a:tc>
                    <a:extLst>
                      <a:ext uri="{0D108BD9-81ED-4DB2-BD59-A6C34878D82A}">
                        <a16:rowId xmlns:a16="http://schemas.microsoft.com/office/drawing/2014/main" val="3650354033"/>
                      </a:ext>
                    </a:extLst>
                  </a:tr>
                  <a:tr h="296012">
                    <a:tc vMerge="1">
                      <a:txBody>
                        <a:bodyPr/>
                        <a:lstStyle/>
                        <a:p>
                          <a:endParaRPr lang="en-US" dirty="0"/>
                        </a:p>
                      </a:txBody>
                      <a:tcPr/>
                    </a:tc>
                    <a:tc>
                      <a:txBody>
                        <a:bodyPr/>
                        <a:lstStyle/>
                        <a:p>
                          <a:pPr algn="ctr"/>
                          <a:r>
                            <a:rPr lang="en-US" sz="1400" dirty="0">
                              <a:latin typeface="Helvetica" panose="020B0604020202020204" pitchFamily="34" charset="0"/>
                              <a:cs typeface="Helvetica" panose="020B0604020202020204" pitchFamily="34" charset="0"/>
                            </a:rPr>
                            <a:t>16 depressed</a:t>
                          </a:r>
                        </a:p>
                      </a:txBody>
                      <a:tcPr anchor="ctr"/>
                    </a:tc>
                    <a:tc>
                      <a:txBody>
                        <a:bodyPr/>
                        <a:lstStyle/>
                        <a:p>
                          <a:pPr algn="ctr"/>
                          <a:r>
                            <a:rPr lang="en-US" sz="1400" dirty="0">
                              <a:latin typeface="Helvetica" panose="020B0604020202020204" pitchFamily="34" charset="0"/>
                              <a:cs typeface="Helvetica" panose="020B0604020202020204" pitchFamily="34" charset="0"/>
                            </a:rPr>
                            <a:t>85.5%</a:t>
                          </a:r>
                        </a:p>
                      </a:txBody>
                      <a:tcPr anchor="ctr"/>
                    </a:tc>
                    <a:extLst>
                      <a:ext uri="{0D108BD9-81ED-4DB2-BD59-A6C34878D82A}">
                        <a16:rowId xmlns:a16="http://schemas.microsoft.com/office/drawing/2014/main" val="3464890112"/>
                      </a:ext>
                    </a:extLst>
                  </a:tr>
                  <a:tr h="296012">
                    <a:tc vMerge="1">
                      <a:txBody>
                        <a:bodyPr/>
                        <a:lstStyle/>
                        <a:p>
                          <a:endParaRPr lang="en-US" dirty="0"/>
                        </a:p>
                      </a:txBody>
                      <a:tcPr>
                        <a:noFill/>
                      </a:tcPr>
                    </a:tc>
                    <a:tc>
                      <a:txBody>
                        <a:bodyPr/>
                        <a:lstStyle/>
                        <a:p>
                          <a:pPr algn="ctr"/>
                          <a:r>
                            <a:rPr lang="en-US" sz="1400" dirty="0">
                              <a:latin typeface="Helvetica" panose="020B0604020202020204" pitchFamily="34" charset="0"/>
                              <a:cs typeface="Helvetica" panose="020B0604020202020204" pitchFamily="34" charset="0"/>
                            </a:rPr>
                            <a:t>16 BMI</a:t>
                          </a: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p>
                                <m:sSupPr>
                                  <m:ctrlPr>
                                    <a:rPr lang="en-US" sz="1400" b="0" i="1" smtClean="0">
                                      <a:latin typeface="Cambria Math" panose="02040503050406030204" pitchFamily="18" charset="0"/>
                                      <a:cs typeface="Helvetica" panose="020B0604020202020204" pitchFamily="34" charset="0"/>
                                    </a:rPr>
                                  </m:ctrlPr>
                                </m:sSupPr>
                                <m:e>
                                  <m:r>
                                    <a:rPr lang="en-US" sz="1400" b="0" i="1" smtClean="0">
                                      <a:latin typeface="Cambria Math" panose="02040503050406030204" pitchFamily="18" charset="0"/>
                                      <a:cs typeface="Helvetica" panose="020B0604020202020204" pitchFamily="34" charset="0"/>
                                    </a:rPr>
                                    <m:t>𝑅</m:t>
                                  </m:r>
                                </m:e>
                                <m:sup>
                                  <m:r>
                                    <a:rPr lang="en-US" sz="1400" b="0" i="1" smtClean="0">
                                      <a:latin typeface="Cambria Math" panose="02040503050406030204" pitchFamily="18" charset="0"/>
                                      <a:cs typeface="Helvetica" panose="020B0604020202020204" pitchFamily="34" charset="0"/>
                                    </a:rPr>
                                    <m:t>2</m:t>
                                  </m:r>
                                </m:sup>
                              </m:sSup>
                              <m:r>
                                <a:rPr lang="en-US" sz="1400" b="0" i="1" smtClean="0">
                                  <a:latin typeface="Cambria Math" panose="02040503050406030204" pitchFamily="18" charset="0"/>
                                  <a:cs typeface="Helvetica" panose="020B0604020202020204" pitchFamily="34" charset="0"/>
                                </a:rPr>
                                <m:t>:</m:t>
                              </m:r>
                            </m:oMath>
                          </a14:m>
                          <a:r>
                            <a:rPr lang="en-US" sz="1400" dirty="0">
                              <a:latin typeface="Helvetica" panose="020B0604020202020204" pitchFamily="34" charset="0"/>
                              <a:cs typeface="Helvetica" panose="020B0604020202020204" pitchFamily="34" charset="0"/>
                            </a:rPr>
                            <a:t> 3%</a:t>
                          </a:r>
                        </a:p>
                      </a:txBody>
                      <a:tcPr anchor="ctr">
                        <a:noFill/>
                      </a:tcPr>
                    </a:tc>
                    <a:extLst>
                      <a:ext uri="{0D108BD9-81ED-4DB2-BD59-A6C34878D82A}">
                        <a16:rowId xmlns:a16="http://schemas.microsoft.com/office/drawing/2014/main" val="2160783191"/>
                      </a:ext>
                    </a:extLst>
                  </a:tr>
                  <a:tr h="296012">
                    <a:tc vMerge="1">
                      <a:txBody>
                        <a:bodyPr/>
                        <a:lstStyle/>
                        <a:p>
                          <a:endParaRPr lang="en-US" dirty="0"/>
                        </a:p>
                      </a:txBody>
                      <a:tcPr/>
                    </a:tc>
                    <a:tc>
                      <a:txBody>
                        <a:bodyPr/>
                        <a:lstStyle/>
                        <a:p>
                          <a:pPr algn="ctr"/>
                          <a:r>
                            <a:rPr lang="en-US" sz="1400" dirty="0">
                              <a:latin typeface="Helvetica" panose="020B0604020202020204" pitchFamily="34" charset="0"/>
                              <a:cs typeface="Helvetica" panose="020B0604020202020204" pitchFamily="34" charset="0"/>
                            </a:rPr>
                            <a:t>16 self-reported</a:t>
                          </a:r>
                          <a:r>
                            <a:rPr lang="en-US" sz="1400" baseline="0" dirty="0">
                              <a:latin typeface="Helvetica" panose="020B0604020202020204" pitchFamily="34" charset="0"/>
                              <a:cs typeface="Helvetica" panose="020B0604020202020204" pitchFamily="34" charset="0"/>
                            </a:rPr>
                            <a:t> health</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a:latin typeface="Helvetica" panose="020B0604020202020204" pitchFamily="34" charset="0"/>
                              <a:cs typeface="Helvetica" panose="020B0604020202020204" pitchFamily="34" charset="0"/>
                            </a:rPr>
                            <a:t>66.6%</a:t>
                          </a:r>
                        </a:p>
                      </a:txBody>
                      <a:tcPr anchor="ctr"/>
                    </a:tc>
                    <a:extLst>
                      <a:ext uri="{0D108BD9-81ED-4DB2-BD59-A6C34878D82A}">
                        <a16:rowId xmlns:a16="http://schemas.microsoft.com/office/drawing/2014/main" val="1974406359"/>
                      </a:ext>
                    </a:extLst>
                  </a:tr>
                  <a:tr h="296012">
                    <a:tc vMerge="1">
                      <a:txBody>
                        <a:bodyPr/>
                        <a:lstStyle/>
                        <a:p>
                          <a:endParaRPr lang="en-US" dirty="0"/>
                        </a:p>
                      </a:txBody>
                      <a:tcPr>
                        <a:noFill/>
                      </a:tcPr>
                    </a:tc>
                    <a:tc>
                      <a:txBody>
                        <a:bodyPr/>
                        <a:lstStyle/>
                        <a:p>
                          <a:pPr algn="ctr"/>
                          <a:r>
                            <a:rPr lang="en-US" sz="1400" dirty="0">
                              <a:latin typeface="Helvetica" panose="020B0604020202020204" pitchFamily="34" charset="0"/>
                              <a:cs typeface="Helvetica" panose="020B0604020202020204" pitchFamily="34" charset="0"/>
                            </a:rPr>
                            <a:t>18 # of words</a:t>
                          </a:r>
                        </a:p>
                      </a:txBody>
                      <a:tcPr anchor="ctr">
                        <a:noFill/>
                      </a:tcPr>
                    </a:tc>
                    <a:tc>
                      <a:txBody>
                        <a:bodyPr/>
                        <a:lstStyle/>
                        <a:p>
                          <a:pPr algn="ctr"/>
                          <a14:m>
                            <m:oMath xmlns:m="http://schemas.openxmlformats.org/officeDocument/2006/math">
                              <m:sSup>
                                <m:sSupPr>
                                  <m:ctrlPr>
                                    <a:rPr lang="en-US" sz="1400" b="0" i="1" smtClean="0">
                                      <a:latin typeface="Cambria Math" panose="02040503050406030204" pitchFamily="18" charset="0"/>
                                      <a:cs typeface="Helvetica" panose="020B0604020202020204" pitchFamily="34" charset="0"/>
                                    </a:rPr>
                                  </m:ctrlPr>
                                </m:sSupPr>
                                <m:e>
                                  <m:r>
                                    <a:rPr lang="en-US" sz="1400" b="0" i="1" smtClean="0">
                                      <a:latin typeface="Cambria Math" panose="02040503050406030204" pitchFamily="18" charset="0"/>
                                      <a:cs typeface="Helvetica" panose="020B0604020202020204" pitchFamily="34" charset="0"/>
                                    </a:rPr>
                                    <m:t>𝑅</m:t>
                                  </m:r>
                                </m:e>
                                <m:sup>
                                  <m:r>
                                    <a:rPr lang="en-US" sz="1400" b="0" i="1" smtClean="0">
                                      <a:latin typeface="Cambria Math" panose="02040503050406030204" pitchFamily="18" charset="0"/>
                                      <a:cs typeface="Helvetica" panose="020B0604020202020204" pitchFamily="34" charset="0"/>
                                    </a:rPr>
                                    <m:t>2</m:t>
                                  </m:r>
                                </m:sup>
                              </m:sSup>
                              <m:r>
                                <a:rPr lang="en-US" sz="1400" b="0" i="1" smtClean="0">
                                  <a:latin typeface="Cambria Math" panose="02040503050406030204" pitchFamily="18" charset="0"/>
                                  <a:cs typeface="Helvetica" panose="020B0604020202020204" pitchFamily="34" charset="0"/>
                                </a:rPr>
                                <m:t>:</m:t>
                              </m:r>
                            </m:oMath>
                          </a14:m>
                          <a:r>
                            <a:rPr lang="en-US" sz="1400" dirty="0">
                              <a:latin typeface="Helvetica" panose="020B0604020202020204" pitchFamily="34" charset="0"/>
                              <a:cs typeface="Helvetica" panose="020B0604020202020204" pitchFamily="34" charset="0"/>
                            </a:rPr>
                            <a:t> 9%</a:t>
                          </a:r>
                        </a:p>
                      </a:txBody>
                      <a:tcPr anchor="ctr">
                        <a:noFill/>
                      </a:tcPr>
                    </a:tc>
                    <a:extLst>
                      <a:ext uri="{0D108BD9-81ED-4DB2-BD59-A6C34878D82A}">
                        <a16:rowId xmlns:a16="http://schemas.microsoft.com/office/drawing/2014/main" val="814852736"/>
                      </a:ext>
                    </a:extLst>
                  </a:tr>
                  <a:tr h="296012">
                    <a:tc vMerge="1">
                      <a:txBody>
                        <a:bodyPr/>
                        <a:lstStyle/>
                        <a:p>
                          <a:endParaRPr lang="en-US" dirty="0"/>
                        </a:p>
                      </a:txBody>
                      <a:tcPr>
                        <a:noFill/>
                      </a:tcPr>
                    </a:tc>
                    <a:tc>
                      <a:txBody>
                        <a:bodyPr/>
                        <a:lstStyle/>
                        <a:p>
                          <a:pPr algn="ctr"/>
                          <a:r>
                            <a:rPr lang="en-US" sz="1400" dirty="0">
                              <a:latin typeface="Helvetica" panose="020B0604020202020204" pitchFamily="34" charset="0"/>
                              <a:cs typeface="Helvetica" panose="020B0604020202020204" pitchFamily="34" charset="0"/>
                            </a:rPr>
                            <a:t>18 depressed</a:t>
                          </a:r>
                        </a:p>
                      </a:txBody>
                      <a:tcPr anchor="ctr"/>
                    </a:tc>
                    <a:tc>
                      <a:txBody>
                        <a:bodyPr/>
                        <a:lstStyle/>
                        <a:p>
                          <a:pPr algn="ctr"/>
                          <a:r>
                            <a:rPr lang="en-US" sz="1400" dirty="0">
                              <a:latin typeface="Helvetica" panose="020B0604020202020204" pitchFamily="34" charset="0"/>
                              <a:cs typeface="Helvetica" panose="020B0604020202020204" pitchFamily="34" charset="0"/>
                            </a:rPr>
                            <a:t>88.2%</a:t>
                          </a:r>
                        </a:p>
                      </a:txBody>
                      <a:tcPr anchor="ctr"/>
                    </a:tc>
                    <a:extLst>
                      <a:ext uri="{0D108BD9-81ED-4DB2-BD59-A6C34878D82A}">
                        <a16:rowId xmlns:a16="http://schemas.microsoft.com/office/drawing/2014/main" val="2936557088"/>
                      </a:ext>
                    </a:extLst>
                  </a:tr>
                  <a:tr h="296012">
                    <a:tc vMerge="1">
                      <a:txBody>
                        <a:bodyPr/>
                        <a:lstStyle/>
                        <a:p>
                          <a:endParaRPr lang="en-US" dirty="0"/>
                        </a:p>
                      </a:txBody>
                      <a:tcPr>
                        <a:noFill/>
                      </a:tcPr>
                    </a:tc>
                    <a:tc>
                      <a:txBody>
                        <a:bodyPr/>
                        <a:lstStyle/>
                        <a:p>
                          <a:pPr algn="ctr"/>
                          <a:r>
                            <a:rPr lang="en-US" sz="1400" dirty="0">
                              <a:latin typeface="Helvetica" panose="020B0604020202020204" pitchFamily="34" charset="0"/>
                              <a:cs typeface="Helvetica" panose="020B0604020202020204" pitchFamily="34" charset="0"/>
                            </a:rPr>
                            <a:t>18 BMI</a:t>
                          </a:r>
                        </a:p>
                      </a:txBody>
                      <a:tcPr anchor="ctr">
                        <a:noFill/>
                      </a:tcPr>
                    </a:tc>
                    <a:tc>
                      <a:txBody>
                        <a:bodyPr/>
                        <a:lstStyle/>
                        <a:p>
                          <a:pPr algn="ctr"/>
                          <a14:m>
                            <m:oMath xmlns:m="http://schemas.openxmlformats.org/officeDocument/2006/math">
                              <m:sSup>
                                <m:sSupPr>
                                  <m:ctrlPr>
                                    <a:rPr lang="en-US" sz="1400" b="0" i="1" smtClean="0">
                                      <a:latin typeface="Cambria Math" panose="02040503050406030204" pitchFamily="18" charset="0"/>
                                      <a:cs typeface="Helvetica" panose="020B0604020202020204" pitchFamily="34" charset="0"/>
                                    </a:rPr>
                                  </m:ctrlPr>
                                </m:sSupPr>
                                <m:e>
                                  <m:r>
                                    <a:rPr lang="en-US" sz="1400" b="0" i="1" smtClean="0">
                                      <a:latin typeface="Cambria Math" panose="02040503050406030204" pitchFamily="18" charset="0"/>
                                      <a:cs typeface="Helvetica" panose="020B0604020202020204" pitchFamily="34" charset="0"/>
                                    </a:rPr>
                                    <m:t>𝑅</m:t>
                                  </m:r>
                                </m:e>
                                <m:sup>
                                  <m:r>
                                    <a:rPr lang="en-US" sz="1400" b="0" i="1" smtClean="0">
                                      <a:latin typeface="Cambria Math" panose="02040503050406030204" pitchFamily="18" charset="0"/>
                                      <a:cs typeface="Helvetica" panose="020B0604020202020204" pitchFamily="34" charset="0"/>
                                    </a:rPr>
                                    <m:t>2</m:t>
                                  </m:r>
                                </m:sup>
                              </m:sSup>
                              <m:r>
                                <a:rPr lang="en-US" sz="1400" b="0" i="1" smtClean="0">
                                  <a:latin typeface="Cambria Math" panose="02040503050406030204" pitchFamily="18" charset="0"/>
                                  <a:cs typeface="Helvetica" panose="020B0604020202020204" pitchFamily="34" charset="0"/>
                                </a:rPr>
                                <m:t>:</m:t>
                              </m:r>
                            </m:oMath>
                          </a14:m>
                          <a:r>
                            <a:rPr lang="en-US" sz="1400" dirty="0">
                              <a:latin typeface="Helvetica" panose="020B0604020202020204" pitchFamily="34" charset="0"/>
                              <a:cs typeface="Helvetica" panose="020B0604020202020204" pitchFamily="34" charset="0"/>
                            </a:rPr>
                            <a:t> 5%</a:t>
                          </a:r>
                        </a:p>
                      </a:txBody>
                      <a:tcPr anchor="ctr">
                        <a:noFill/>
                      </a:tcPr>
                    </a:tc>
                    <a:extLst>
                      <a:ext uri="{0D108BD9-81ED-4DB2-BD59-A6C34878D82A}">
                        <a16:rowId xmlns:a16="http://schemas.microsoft.com/office/drawing/2014/main" val="181601742"/>
                      </a:ext>
                    </a:extLst>
                  </a:tr>
                  <a:tr h="296012">
                    <a:tc vMerge="1">
                      <a:txBody>
                        <a:bodyPr/>
                        <a:lstStyle/>
                        <a:p>
                          <a:endParaRPr lang="en-US" dirty="0"/>
                        </a:p>
                      </a:txBody>
                      <a:tcPr>
                        <a:noFill/>
                      </a:tcPr>
                    </a:tc>
                    <a:tc>
                      <a:txBody>
                        <a:bodyPr/>
                        <a:lstStyle/>
                        <a:p>
                          <a:pPr algn="ctr"/>
                          <a:r>
                            <a:rPr lang="en-US" sz="1400" dirty="0">
                              <a:latin typeface="Helvetica" panose="020B0604020202020204" pitchFamily="34" charset="0"/>
                              <a:cs typeface="Helvetica" panose="020B0604020202020204" pitchFamily="34" charset="0"/>
                            </a:rPr>
                            <a:t>18 self-reported</a:t>
                          </a:r>
                          <a:r>
                            <a:rPr lang="en-US" sz="1400" baseline="0" dirty="0">
                              <a:latin typeface="Helvetica" panose="020B0604020202020204" pitchFamily="34" charset="0"/>
                              <a:cs typeface="Helvetica" panose="020B0604020202020204" pitchFamily="34" charset="0"/>
                            </a:rPr>
                            <a:t> health</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a:latin typeface="Helvetica" panose="020B0604020202020204" pitchFamily="34" charset="0"/>
                              <a:cs typeface="Helvetica" panose="020B0604020202020204" pitchFamily="34" charset="0"/>
                            </a:rPr>
                            <a:t>61.1%</a:t>
                          </a:r>
                        </a:p>
                      </a:txBody>
                      <a:tcPr anchor="ctr"/>
                    </a:tc>
                    <a:extLst>
                      <a:ext uri="{0D108BD9-81ED-4DB2-BD59-A6C34878D82A}">
                        <a16:rowId xmlns:a16="http://schemas.microsoft.com/office/drawing/2014/main" val="255860080"/>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3569116200"/>
                  </p:ext>
                </p:extLst>
              </p:nvPr>
            </p:nvGraphicFramePr>
            <p:xfrm>
              <a:off x="106" y="533403"/>
              <a:ext cx="9143894" cy="4393883"/>
            </p:xfrm>
            <a:graphic>
              <a:graphicData uri="http://schemas.openxmlformats.org/drawingml/2006/table">
                <a:tbl>
                  <a:tblPr firstRow="1" bandRow="1">
                    <a:tableStyleId>{9D7B26C5-4107-4FEC-AEDC-1716B250A1EF}</a:tableStyleId>
                  </a:tblPr>
                  <a:tblGrid>
                    <a:gridCol w="2996187">
                      <a:extLst>
                        <a:ext uri="{9D8B030D-6E8A-4147-A177-3AD203B41FA5}">
                          <a16:colId xmlns:a16="http://schemas.microsoft.com/office/drawing/2014/main" val="2256451449"/>
                        </a:ext>
                      </a:extLst>
                    </a:gridCol>
                    <a:gridCol w="2490107">
                      <a:extLst>
                        <a:ext uri="{9D8B030D-6E8A-4147-A177-3AD203B41FA5}">
                          <a16:colId xmlns:a16="http://schemas.microsoft.com/office/drawing/2014/main" val="3222295451"/>
                        </a:ext>
                      </a:extLst>
                    </a:gridCol>
                    <a:gridCol w="3657600">
                      <a:extLst>
                        <a:ext uri="{9D8B030D-6E8A-4147-A177-3AD203B41FA5}">
                          <a16:colId xmlns:a16="http://schemas.microsoft.com/office/drawing/2014/main" val="1710561776"/>
                        </a:ext>
                      </a:extLst>
                    </a:gridCol>
                  </a:tblGrid>
                  <a:tr h="736283">
                    <a:tc>
                      <a:txBody>
                        <a:bodyPr/>
                        <a:lstStyle/>
                        <a:p>
                          <a:pPr algn="l"/>
                          <a:r>
                            <a:rPr lang="en-US" sz="1400" dirty="0" smtClean="0">
                              <a:latin typeface="Helvetica" panose="020B0604020202020204" pitchFamily="34" charset="0"/>
                              <a:cs typeface="Helvetica" panose="020B0604020202020204" pitchFamily="34" charset="0"/>
                            </a:rPr>
                            <a:t>Types</a:t>
                          </a:r>
                          <a:r>
                            <a:rPr lang="en-US" sz="1400" baseline="0" dirty="0" smtClean="0">
                              <a:latin typeface="Helvetica" panose="020B0604020202020204" pitchFamily="34" charset="0"/>
                              <a:cs typeface="Helvetica" panose="020B0604020202020204" pitchFamily="34" charset="0"/>
                            </a:rPr>
                            <a:t> of Models</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smtClean="0">
                              <a:latin typeface="Helvetica" panose="020B0604020202020204" pitchFamily="34" charset="0"/>
                              <a:cs typeface="Helvetica" panose="020B0604020202020204" pitchFamily="34" charset="0"/>
                            </a:rPr>
                            <a:t>Models</a:t>
                          </a:r>
                          <a:endParaRPr lang="en-US" sz="1400" dirty="0">
                            <a:latin typeface="Helvetica" panose="020B0604020202020204" pitchFamily="34" charset="0"/>
                            <a:cs typeface="Helvetica" panose="020B0604020202020204" pitchFamily="34" charset="0"/>
                          </a:endParaRPr>
                        </a:p>
                      </a:txBody>
                      <a:tcPr anchor="ctr"/>
                    </a:tc>
                    <a:tc>
                      <a:txBody>
                        <a:bodyPr/>
                        <a:lstStyle/>
                        <a:p>
                          <a:endParaRPr lang="en-US"/>
                        </a:p>
                      </a:txBody>
                      <a:tcPr anchor="ctr">
                        <a:blipFill>
                          <a:blip r:embed="rId3"/>
                          <a:stretch>
                            <a:fillRect l="-150000" t="-826" r="-333" b="-504959"/>
                          </a:stretch>
                        </a:blipFill>
                      </a:tcPr>
                    </a:tc>
                    <a:extLst>
                      <a:ext uri="{0D108BD9-81ED-4DB2-BD59-A6C34878D82A}">
                        <a16:rowId xmlns:a16="http://schemas.microsoft.com/office/drawing/2014/main" val="1992566967"/>
                      </a:ext>
                    </a:extLst>
                  </a:tr>
                  <a:tr h="304800">
                    <a:tc rowSpan="4">
                      <a:txBody>
                        <a:bodyPr/>
                        <a:lstStyle/>
                        <a:p>
                          <a:pPr algn="l"/>
                          <a:r>
                            <a:rPr lang="en-US" sz="1400" dirty="0" smtClean="0">
                              <a:latin typeface="Helvetica" panose="020B0604020202020204" pitchFamily="34" charset="0"/>
                              <a:cs typeface="Helvetica" panose="020B0604020202020204" pitchFamily="34" charset="0"/>
                            </a:rPr>
                            <a:t>Response propensity model</a:t>
                          </a:r>
                          <a:endParaRPr lang="en-US" sz="1400" dirty="0">
                            <a:latin typeface="Helvetica" panose="020B0604020202020204" pitchFamily="34" charset="0"/>
                            <a:cs typeface="Helvetica" panose="020B0604020202020204" pitchFamily="34" charset="0"/>
                          </a:endParaRPr>
                        </a:p>
                      </a:txBody>
                      <a:tcPr anchor="ctr">
                        <a:noFill/>
                      </a:tcPr>
                    </a:tc>
                    <a:tc>
                      <a:txBody>
                        <a:bodyPr/>
                        <a:lstStyle/>
                        <a:p>
                          <a:pPr algn="ctr"/>
                          <a:r>
                            <a:rPr lang="en-US" sz="1400" dirty="0" smtClean="0">
                              <a:latin typeface="Helvetica" panose="020B0604020202020204" pitchFamily="34" charset="0"/>
                              <a:cs typeface="Helvetica" panose="020B0604020202020204" pitchFamily="34" charset="0"/>
                            </a:rPr>
                            <a:t>16 FTF/TEL</a:t>
                          </a:r>
                          <a:endParaRPr lang="en-US" sz="1400" dirty="0">
                            <a:latin typeface="Helvetica" panose="020B0604020202020204" pitchFamily="34" charset="0"/>
                            <a:cs typeface="Helvetica" panose="020B0604020202020204" pitchFamily="34" charset="0"/>
                          </a:endParaRPr>
                        </a:p>
                      </a:txBody>
                      <a:tcPr anchor="ctr">
                        <a:noFill/>
                      </a:tcPr>
                    </a:tc>
                    <a:tc>
                      <a:txBody>
                        <a:bodyPr/>
                        <a:lstStyle/>
                        <a:p>
                          <a:pPr algn="ctr"/>
                          <a:r>
                            <a:rPr lang="en-US" sz="1400" dirty="0" smtClean="0">
                              <a:latin typeface="Helvetica" panose="020B0604020202020204" pitchFamily="34" charset="0"/>
                              <a:cs typeface="Helvetica" panose="020B0604020202020204" pitchFamily="34" charset="0"/>
                            </a:rPr>
                            <a:t>53.4%</a:t>
                          </a:r>
                          <a:endParaRPr lang="en-US" sz="1400" dirty="0">
                            <a:latin typeface="Helvetica" panose="020B0604020202020204" pitchFamily="34" charset="0"/>
                            <a:cs typeface="Helvetica" panose="020B0604020202020204" pitchFamily="34" charset="0"/>
                          </a:endParaRPr>
                        </a:p>
                      </a:txBody>
                      <a:tcPr anchor="ctr">
                        <a:noFill/>
                      </a:tcPr>
                    </a:tc>
                    <a:extLst>
                      <a:ext uri="{0D108BD9-81ED-4DB2-BD59-A6C34878D82A}">
                        <a16:rowId xmlns:a16="http://schemas.microsoft.com/office/drawing/2014/main" val="2033579569"/>
                      </a:ext>
                    </a:extLst>
                  </a:tr>
                  <a:tr h="30480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smtClean="0">
                              <a:latin typeface="Helvetica" panose="020B0604020202020204" pitchFamily="34" charset="0"/>
                              <a:cs typeface="Helvetica" panose="020B0604020202020204" pitchFamily="34" charset="0"/>
                            </a:rPr>
                            <a:t>18 FTF</a:t>
                          </a:r>
                        </a:p>
                      </a:txBody>
                      <a:tcPr anchor="ctr"/>
                    </a:tc>
                    <a:tc>
                      <a:txBody>
                        <a:bodyPr/>
                        <a:lstStyle/>
                        <a:p>
                          <a:pPr algn="ctr"/>
                          <a:r>
                            <a:rPr lang="en-US" sz="1400" dirty="0" smtClean="0">
                              <a:latin typeface="Helvetica" panose="020B0604020202020204" pitchFamily="34" charset="0"/>
                              <a:cs typeface="Helvetica" panose="020B0604020202020204" pitchFamily="34" charset="0"/>
                            </a:rPr>
                            <a:t>52.6%</a:t>
                          </a:r>
                          <a:endParaRPr lang="en-US" sz="140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3995722086"/>
                      </a:ext>
                    </a:extLst>
                  </a:tr>
                  <a:tr h="30480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p>
                      </a:txBody>
                      <a:tcP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smtClean="0">
                              <a:latin typeface="Helvetica" panose="020B0604020202020204" pitchFamily="34" charset="0"/>
                              <a:cs typeface="Helvetica" panose="020B0604020202020204" pitchFamily="34" charset="0"/>
                            </a:rPr>
                            <a:t>18 TEL</a:t>
                          </a:r>
                        </a:p>
                      </a:txBody>
                      <a:tcPr anchor="ctr">
                        <a:noFill/>
                      </a:tcPr>
                    </a:tc>
                    <a:tc>
                      <a:txBody>
                        <a:bodyPr/>
                        <a:lstStyle/>
                        <a:p>
                          <a:pPr algn="ctr"/>
                          <a:r>
                            <a:rPr lang="en-US" sz="1400" dirty="0" smtClean="0">
                              <a:latin typeface="Helvetica" panose="020B0604020202020204" pitchFamily="34" charset="0"/>
                              <a:cs typeface="Helvetica" panose="020B0604020202020204" pitchFamily="34" charset="0"/>
                            </a:rPr>
                            <a:t>63.6%</a:t>
                          </a:r>
                          <a:endParaRPr lang="en-US" sz="1400" dirty="0">
                            <a:latin typeface="Helvetica" panose="020B0604020202020204" pitchFamily="34" charset="0"/>
                            <a:cs typeface="Helvetica" panose="020B0604020202020204" pitchFamily="34" charset="0"/>
                          </a:endParaRPr>
                        </a:p>
                      </a:txBody>
                      <a:tcPr anchor="ctr">
                        <a:noFill/>
                      </a:tcPr>
                    </a:tc>
                    <a:extLst>
                      <a:ext uri="{0D108BD9-81ED-4DB2-BD59-A6C34878D82A}">
                        <a16:rowId xmlns:a16="http://schemas.microsoft.com/office/drawing/2014/main" val="3876451712"/>
                      </a:ext>
                    </a:extLst>
                  </a:tr>
                  <a:tr h="304800">
                    <a:tc vMerge="1">
                      <a:txBody>
                        <a:bodyPr/>
                        <a:lstStyle/>
                        <a:p>
                          <a:endParaRPr lang="en-US"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smtClean="0">
                              <a:latin typeface="Helvetica" panose="020B0604020202020204" pitchFamily="34" charset="0"/>
                              <a:cs typeface="Helvetica" panose="020B0604020202020204" pitchFamily="34" charset="0"/>
                            </a:rPr>
                            <a:t>18 WEB</a:t>
                          </a:r>
                        </a:p>
                      </a:txBody>
                      <a:tcPr anchor="ctr"/>
                    </a:tc>
                    <a:tc>
                      <a:txBody>
                        <a:bodyPr/>
                        <a:lstStyle/>
                        <a:p>
                          <a:pPr algn="ctr"/>
                          <a:r>
                            <a:rPr lang="en-US" sz="1400" dirty="0" smtClean="0">
                              <a:latin typeface="Helvetica" panose="020B0604020202020204" pitchFamily="34" charset="0"/>
                              <a:cs typeface="Helvetica" panose="020B0604020202020204" pitchFamily="34" charset="0"/>
                            </a:rPr>
                            <a:t>84.6%</a:t>
                          </a:r>
                          <a:endParaRPr lang="en-US" sz="140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1635674498"/>
                      </a:ext>
                    </a:extLst>
                  </a:tr>
                  <a:tr h="304800">
                    <a:tc rowSpan="8">
                      <a:txBody>
                        <a:bodyPr/>
                        <a:lstStyle/>
                        <a:p>
                          <a:pPr algn="l"/>
                          <a:r>
                            <a:rPr lang="en-US" sz="1400" dirty="0" smtClean="0">
                              <a:latin typeface="Helvetica" panose="020B0604020202020204" pitchFamily="34" charset="0"/>
                              <a:cs typeface="Helvetica" panose="020B0604020202020204" pitchFamily="34" charset="0"/>
                            </a:rPr>
                            <a:t>Outcome model</a:t>
                          </a:r>
                          <a:endParaRPr lang="en-US" sz="1400" dirty="0">
                            <a:latin typeface="Helvetica" panose="020B0604020202020204" pitchFamily="34" charset="0"/>
                            <a:cs typeface="Helvetica" panose="020B0604020202020204" pitchFamily="34" charset="0"/>
                          </a:endParaRPr>
                        </a:p>
                      </a:txBody>
                      <a:tcPr anchor="ctr">
                        <a:noFill/>
                      </a:tcPr>
                    </a:tc>
                    <a:tc>
                      <a:txBody>
                        <a:bodyPr/>
                        <a:lstStyle/>
                        <a:p>
                          <a:pPr algn="ctr"/>
                          <a:r>
                            <a:rPr lang="en-US" sz="1400" dirty="0" smtClean="0">
                              <a:latin typeface="Helvetica" panose="020B0604020202020204" pitchFamily="34" charset="0"/>
                              <a:cs typeface="Helvetica" panose="020B0604020202020204" pitchFamily="34" charset="0"/>
                            </a:rPr>
                            <a:t>16 # of words</a:t>
                          </a:r>
                          <a:endParaRPr lang="en-US" sz="1400" dirty="0">
                            <a:latin typeface="Helvetica" panose="020B0604020202020204" pitchFamily="34" charset="0"/>
                            <a:cs typeface="Helvetica" panose="020B0604020202020204" pitchFamily="34" charset="0"/>
                          </a:endParaRPr>
                        </a:p>
                      </a:txBody>
                      <a:tcPr anchor="ctr">
                        <a:noFill/>
                      </a:tcPr>
                    </a:tc>
                    <a:tc>
                      <a:txBody>
                        <a:bodyPr/>
                        <a:lstStyle/>
                        <a:p>
                          <a:endParaRPr lang="en-US"/>
                        </a:p>
                      </a:txBody>
                      <a:tcPr anchor="ctr">
                        <a:blipFill>
                          <a:blip r:embed="rId3"/>
                          <a:stretch>
                            <a:fillRect l="-150000" t="-644000" r="-333" b="-722000"/>
                          </a:stretch>
                        </a:blipFill>
                      </a:tcPr>
                    </a:tc>
                    <a:extLst>
                      <a:ext uri="{0D108BD9-81ED-4DB2-BD59-A6C34878D82A}">
                        <a16:rowId xmlns:a16="http://schemas.microsoft.com/office/drawing/2014/main" val="3650354033"/>
                      </a:ext>
                    </a:extLst>
                  </a:tr>
                  <a:tr h="304800">
                    <a:tc vMerge="1">
                      <a:txBody>
                        <a:bodyPr/>
                        <a:lstStyle/>
                        <a:p>
                          <a:endParaRPr lang="en-US" dirty="0"/>
                        </a:p>
                      </a:txBody>
                      <a:tcPr/>
                    </a:tc>
                    <a:tc>
                      <a:txBody>
                        <a:bodyPr/>
                        <a:lstStyle/>
                        <a:p>
                          <a:pPr algn="ctr"/>
                          <a:r>
                            <a:rPr lang="en-US" sz="1400" dirty="0" smtClean="0">
                              <a:latin typeface="Helvetica" panose="020B0604020202020204" pitchFamily="34" charset="0"/>
                              <a:cs typeface="Helvetica" panose="020B0604020202020204" pitchFamily="34" charset="0"/>
                            </a:rPr>
                            <a:t>16 depressed</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smtClean="0">
                              <a:latin typeface="Helvetica" panose="020B0604020202020204" pitchFamily="34" charset="0"/>
                              <a:cs typeface="Helvetica" panose="020B0604020202020204" pitchFamily="34" charset="0"/>
                            </a:rPr>
                            <a:t>85.5%</a:t>
                          </a:r>
                          <a:endParaRPr lang="en-US" sz="140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3464890112"/>
                      </a:ext>
                    </a:extLst>
                  </a:tr>
                  <a:tr h="304800">
                    <a:tc vMerge="1">
                      <a:txBody>
                        <a:bodyPr/>
                        <a:lstStyle/>
                        <a:p>
                          <a:endParaRPr lang="en-US" dirty="0"/>
                        </a:p>
                      </a:txBody>
                      <a:tcPr>
                        <a:noFill/>
                      </a:tcPr>
                    </a:tc>
                    <a:tc>
                      <a:txBody>
                        <a:bodyPr/>
                        <a:lstStyle/>
                        <a:p>
                          <a:pPr algn="ctr"/>
                          <a:r>
                            <a:rPr lang="en-US" sz="1400" dirty="0" smtClean="0">
                              <a:latin typeface="Helvetica" panose="020B0604020202020204" pitchFamily="34" charset="0"/>
                              <a:cs typeface="Helvetica" panose="020B0604020202020204" pitchFamily="34" charset="0"/>
                            </a:rPr>
                            <a:t>16 </a:t>
                          </a:r>
                          <a:r>
                            <a:rPr lang="en-US" sz="1400" dirty="0" smtClean="0">
                              <a:latin typeface="Helvetica" panose="020B0604020202020204" pitchFamily="34" charset="0"/>
                              <a:cs typeface="Helvetica" panose="020B0604020202020204" pitchFamily="34" charset="0"/>
                            </a:rPr>
                            <a:t>BMI</a:t>
                          </a:r>
                          <a:endParaRPr lang="en-US" sz="1400" dirty="0">
                            <a:latin typeface="Helvetica" panose="020B0604020202020204" pitchFamily="34" charset="0"/>
                            <a:cs typeface="Helvetica" panose="020B0604020202020204" pitchFamily="34" charset="0"/>
                          </a:endParaRPr>
                        </a:p>
                      </a:txBody>
                      <a:tcPr anchor="ctr">
                        <a:noFill/>
                      </a:tcPr>
                    </a:tc>
                    <a:tc>
                      <a:txBody>
                        <a:bodyPr/>
                        <a:lstStyle/>
                        <a:p>
                          <a:endParaRPr lang="en-US"/>
                        </a:p>
                      </a:txBody>
                      <a:tcPr anchor="ctr">
                        <a:blipFill>
                          <a:blip r:embed="rId3"/>
                          <a:stretch>
                            <a:fillRect l="-150000" t="-827451" r="-333" b="-509804"/>
                          </a:stretch>
                        </a:blipFill>
                      </a:tcPr>
                    </a:tc>
                    <a:extLst>
                      <a:ext uri="{0D108BD9-81ED-4DB2-BD59-A6C34878D82A}">
                        <a16:rowId xmlns:a16="http://schemas.microsoft.com/office/drawing/2014/main" val="2160783191"/>
                      </a:ext>
                    </a:extLst>
                  </a:tr>
                  <a:tr h="304800">
                    <a:tc vMerge="1">
                      <a:txBody>
                        <a:bodyPr/>
                        <a:lstStyle/>
                        <a:p>
                          <a:endParaRPr lang="en-US" dirty="0"/>
                        </a:p>
                      </a:txBody>
                      <a:tcPr/>
                    </a:tc>
                    <a:tc>
                      <a:txBody>
                        <a:bodyPr/>
                        <a:lstStyle/>
                        <a:p>
                          <a:pPr algn="ctr"/>
                          <a:r>
                            <a:rPr lang="en-US" sz="1400" dirty="0" smtClean="0">
                              <a:latin typeface="Helvetica" panose="020B0604020202020204" pitchFamily="34" charset="0"/>
                              <a:cs typeface="Helvetica" panose="020B0604020202020204" pitchFamily="34" charset="0"/>
                            </a:rPr>
                            <a:t>16 </a:t>
                          </a:r>
                          <a:r>
                            <a:rPr lang="en-US" sz="1400" dirty="0" smtClean="0">
                              <a:latin typeface="Helvetica" panose="020B0604020202020204" pitchFamily="34" charset="0"/>
                              <a:cs typeface="Helvetica" panose="020B0604020202020204" pitchFamily="34" charset="0"/>
                            </a:rPr>
                            <a:t>self-reported</a:t>
                          </a:r>
                          <a:r>
                            <a:rPr lang="en-US" sz="1400" baseline="0" dirty="0" smtClean="0">
                              <a:latin typeface="Helvetica" panose="020B0604020202020204" pitchFamily="34" charset="0"/>
                              <a:cs typeface="Helvetica" panose="020B0604020202020204" pitchFamily="34" charset="0"/>
                            </a:rPr>
                            <a:t> health</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smtClean="0">
                              <a:latin typeface="Helvetica" panose="020B0604020202020204" pitchFamily="34" charset="0"/>
                              <a:cs typeface="Helvetica" panose="020B0604020202020204" pitchFamily="34" charset="0"/>
                            </a:rPr>
                            <a:t>66.6%</a:t>
                          </a:r>
                          <a:endParaRPr lang="en-US" sz="140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1974406359"/>
                      </a:ext>
                    </a:extLst>
                  </a:tr>
                  <a:tr h="304800">
                    <a:tc vMerge="1">
                      <a:txBody>
                        <a:bodyPr/>
                        <a:lstStyle/>
                        <a:p>
                          <a:endParaRPr lang="en-US" dirty="0"/>
                        </a:p>
                      </a:txBody>
                      <a:tcPr>
                        <a:noFill/>
                      </a:tcPr>
                    </a:tc>
                    <a:tc>
                      <a:txBody>
                        <a:bodyPr/>
                        <a:lstStyle/>
                        <a:p>
                          <a:pPr algn="ctr"/>
                          <a:r>
                            <a:rPr lang="en-US" sz="1400" dirty="0" smtClean="0">
                              <a:latin typeface="Helvetica" panose="020B0604020202020204" pitchFamily="34" charset="0"/>
                              <a:cs typeface="Helvetica" panose="020B0604020202020204" pitchFamily="34" charset="0"/>
                            </a:rPr>
                            <a:t>18 </a:t>
                          </a:r>
                          <a:r>
                            <a:rPr lang="en-US" sz="1400" dirty="0" smtClean="0">
                              <a:latin typeface="Helvetica" panose="020B0604020202020204" pitchFamily="34" charset="0"/>
                              <a:cs typeface="Helvetica" panose="020B0604020202020204" pitchFamily="34" charset="0"/>
                            </a:rPr>
                            <a:t># of words</a:t>
                          </a:r>
                          <a:endParaRPr lang="en-US" sz="1400" dirty="0">
                            <a:latin typeface="Helvetica" panose="020B0604020202020204" pitchFamily="34" charset="0"/>
                            <a:cs typeface="Helvetica" panose="020B0604020202020204" pitchFamily="34" charset="0"/>
                          </a:endParaRPr>
                        </a:p>
                      </a:txBody>
                      <a:tcPr anchor="ctr">
                        <a:noFill/>
                      </a:tcPr>
                    </a:tc>
                    <a:tc>
                      <a:txBody>
                        <a:bodyPr/>
                        <a:lstStyle/>
                        <a:p>
                          <a:endParaRPr lang="en-US"/>
                        </a:p>
                      </a:txBody>
                      <a:tcPr anchor="ctr">
                        <a:blipFill>
                          <a:blip r:embed="rId3"/>
                          <a:stretch>
                            <a:fillRect l="-150000" t="-1046000" r="-333" b="-320000"/>
                          </a:stretch>
                        </a:blipFill>
                      </a:tcPr>
                    </a:tc>
                    <a:extLst>
                      <a:ext uri="{0D108BD9-81ED-4DB2-BD59-A6C34878D82A}">
                        <a16:rowId xmlns:a16="http://schemas.microsoft.com/office/drawing/2014/main" val="814852736"/>
                      </a:ext>
                    </a:extLst>
                  </a:tr>
                  <a:tr h="304800">
                    <a:tc vMerge="1">
                      <a:txBody>
                        <a:bodyPr/>
                        <a:lstStyle/>
                        <a:p>
                          <a:endParaRPr lang="en-US" dirty="0"/>
                        </a:p>
                      </a:txBody>
                      <a:tcPr>
                        <a:noFill/>
                      </a:tcPr>
                    </a:tc>
                    <a:tc>
                      <a:txBody>
                        <a:bodyPr/>
                        <a:lstStyle/>
                        <a:p>
                          <a:pPr algn="ctr"/>
                          <a:r>
                            <a:rPr lang="en-US" sz="1400" dirty="0" smtClean="0">
                              <a:latin typeface="Helvetica" panose="020B0604020202020204" pitchFamily="34" charset="0"/>
                              <a:cs typeface="Helvetica" panose="020B0604020202020204" pitchFamily="34" charset="0"/>
                            </a:rPr>
                            <a:t>18 </a:t>
                          </a:r>
                          <a:r>
                            <a:rPr lang="en-US" sz="1400" dirty="0" smtClean="0">
                              <a:latin typeface="Helvetica" panose="020B0604020202020204" pitchFamily="34" charset="0"/>
                              <a:cs typeface="Helvetica" panose="020B0604020202020204" pitchFamily="34" charset="0"/>
                            </a:rPr>
                            <a:t>depressed</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smtClean="0">
                              <a:latin typeface="Helvetica" panose="020B0604020202020204" pitchFamily="34" charset="0"/>
                              <a:cs typeface="Helvetica" panose="020B0604020202020204" pitchFamily="34" charset="0"/>
                            </a:rPr>
                            <a:t>88.2%</a:t>
                          </a:r>
                          <a:endParaRPr lang="en-US" sz="140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2936557088"/>
                      </a:ext>
                    </a:extLst>
                  </a:tr>
                  <a:tr h="304800">
                    <a:tc vMerge="1">
                      <a:txBody>
                        <a:bodyPr/>
                        <a:lstStyle/>
                        <a:p>
                          <a:endParaRPr lang="en-US" dirty="0"/>
                        </a:p>
                      </a:txBody>
                      <a:tcPr>
                        <a:noFill/>
                      </a:tcPr>
                    </a:tc>
                    <a:tc>
                      <a:txBody>
                        <a:bodyPr/>
                        <a:lstStyle/>
                        <a:p>
                          <a:pPr algn="ctr"/>
                          <a:r>
                            <a:rPr lang="en-US" sz="1400" dirty="0" smtClean="0">
                              <a:latin typeface="Helvetica" panose="020B0604020202020204" pitchFamily="34" charset="0"/>
                              <a:cs typeface="Helvetica" panose="020B0604020202020204" pitchFamily="34" charset="0"/>
                            </a:rPr>
                            <a:t>18 </a:t>
                          </a:r>
                          <a:r>
                            <a:rPr lang="en-US" sz="1400" dirty="0" smtClean="0">
                              <a:latin typeface="Helvetica" panose="020B0604020202020204" pitchFamily="34" charset="0"/>
                              <a:cs typeface="Helvetica" panose="020B0604020202020204" pitchFamily="34" charset="0"/>
                            </a:rPr>
                            <a:t>BMI</a:t>
                          </a:r>
                          <a:endParaRPr lang="en-US" sz="1400" dirty="0">
                            <a:latin typeface="Helvetica" panose="020B0604020202020204" pitchFamily="34" charset="0"/>
                            <a:cs typeface="Helvetica" panose="020B0604020202020204" pitchFamily="34" charset="0"/>
                          </a:endParaRPr>
                        </a:p>
                      </a:txBody>
                      <a:tcPr anchor="ctr">
                        <a:noFill/>
                      </a:tcPr>
                    </a:tc>
                    <a:tc>
                      <a:txBody>
                        <a:bodyPr/>
                        <a:lstStyle/>
                        <a:p>
                          <a:endParaRPr lang="en-US"/>
                        </a:p>
                      </a:txBody>
                      <a:tcPr anchor="ctr">
                        <a:blipFill>
                          <a:blip r:embed="rId3"/>
                          <a:stretch>
                            <a:fillRect l="-150000" t="-1246000" r="-333" b="-120000"/>
                          </a:stretch>
                        </a:blipFill>
                      </a:tcPr>
                    </a:tc>
                    <a:extLst>
                      <a:ext uri="{0D108BD9-81ED-4DB2-BD59-A6C34878D82A}">
                        <a16:rowId xmlns:a16="http://schemas.microsoft.com/office/drawing/2014/main" val="181601742"/>
                      </a:ext>
                    </a:extLst>
                  </a:tr>
                  <a:tr h="304800">
                    <a:tc vMerge="1">
                      <a:txBody>
                        <a:bodyPr/>
                        <a:lstStyle/>
                        <a:p>
                          <a:endParaRPr lang="en-US" dirty="0"/>
                        </a:p>
                      </a:txBody>
                      <a:tcPr>
                        <a:noFill/>
                      </a:tcPr>
                    </a:tc>
                    <a:tc>
                      <a:txBody>
                        <a:bodyPr/>
                        <a:lstStyle/>
                        <a:p>
                          <a:pPr algn="ctr"/>
                          <a:r>
                            <a:rPr lang="en-US" sz="1400" dirty="0" smtClean="0">
                              <a:latin typeface="Helvetica" panose="020B0604020202020204" pitchFamily="34" charset="0"/>
                              <a:cs typeface="Helvetica" panose="020B0604020202020204" pitchFamily="34" charset="0"/>
                            </a:rPr>
                            <a:t>18 </a:t>
                          </a:r>
                          <a:r>
                            <a:rPr lang="en-US" sz="1400" dirty="0" smtClean="0">
                              <a:latin typeface="Helvetica" panose="020B0604020202020204" pitchFamily="34" charset="0"/>
                              <a:cs typeface="Helvetica" panose="020B0604020202020204" pitchFamily="34" charset="0"/>
                            </a:rPr>
                            <a:t>self-reported</a:t>
                          </a:r>
                          <a:r>
                            <a:rPr lang="en-US" sz="1400" baseline="0" dirty="0" smtClean="0">
                              <a:latin typeface="Helvetica" panose="020B0604020202020204" pitchFamily="34" charset="0"/>
                              <a:cs typeface="Helvetica" panose="020B0604020202020204" pitchFamily="34" charset="0"/>
                            </a:rPr>
                            <a:t> health</a:t>
                          </a:r>
                          <a:endParaRPr lang="en-US" sz="1400" dirty="0">
                            <a:latin typeface="Helvetica" panose="020B0604020202020204" pitchFamily="34" charset="0"/>
                            <a:cs typeface="Helvetica" panose="020B0604020202020204" pitchFamily="34" charset="0"/>
                          </a:endParaRPr>
                        </a:p>
                      </a:txBody>
                      <a:tcPr anchor="ctr"/>
                    </a:tc>
                    <a:tc>
                      <a:txBody>
                        <a:bodyPr/>
                        <a:lstStyle/>
                        <a:p>
                          <a:pPr algn="ctr"/>
                          <a:r>
                            <a:rPr lang="en-US" sz="1400" dirty="0" smtClean="0">
                              <a:latin typeface="Helvetica" panose="020B0604020202020204" pitchFamily="34" charset="0"/>
                              <a:cs typeface="Helvetica" panose="020B0604020202020204" pitchFamily="34" charset="0"/>
                            </a:rPr>
                            <a:t>61.1%</a:t>
                          </a:r>
                          <a:endParaRPr lang="en-US" sz="140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255860080"/>
                      </a:ext>
                    </a:extLst>
                  </a:tr>
                </a:tbl>
              </a:graphicData>
            </a:graphic>
          </p:graphicFrame>
        </mc:Fallback>
      </mc:AlternateContent>
    </p:spTree>
    <p:extLst>
      <p:ext uri="{BB962C8B-B14F-4D97-AF65-F5344CB8AC3E}">
        <p14:creationId xmlns:p14="http://schemas.microsoft.com/office/powerpoint/2010/main" val="2548292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96025987"/>
              </p:ext>
            </p:extLst>
          </p:nvPr>
        </p:nvGraphicFramePr>
        <p:xfrm>
          <a:off x="0" y="0"/>
          <a:ext cx="0" cy="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08109577"/>
                    </a:ext>
                  </a:extLst>
                </a:gridCol>
                <a:gridCol w="208280">
                  <a:extLst>
                    <a:ext uri="{9D8B030D-6E8A-4147-A177-3AD203B41FA5}">
                      <a16:colId xmlns:a16="http://schemas.microsoft.com/office/drawing/2014/main" val="3198622188"/>
                    </a:ext>
                  </a:extLst>
                </a:gridCol>
                <a:gridCol w="208280">
                  <a:extLst>
                    <a:ext uri="{9D8B030D-6E8A-4147-A177-3AD203B41FA5}">
                      <a16:colId xmlns:a16="http://schemas.microsoft.com/office/drawing/2014/main" val="2444381943"/>
                    </a:ext>
                  </a:extLst>
                </a:gridCol>
                <a:gridCol w="208280">
                  <a:extLst>
                    <a:ext uri="{9D8B030D-6E8A-4147-A177-3AD203B41FA5}">
                      <a16:colId xmlns:a16="http://schemas.microsoft.com/office/drawing/2014/main" val="1675481528"/>
                    </a:ext>
                  </a:extLst>
                </a:gridCol>
                <a:gridCol w="208280">
                  <a:extLst>
                    <a:ext uri="{9D8B030D-6E8A-4147-A177-3AD203B41FA5}">
                      <a16:colId xmlns:a16="http://schemas.microsoft.com/office/drawing/2014/main" val="4185386153"/>
                    </a:ext>
                  </a:extLst>
                </a:gridCol>
                <a:gridCol w="208280">
                  <a:extLst>
                    <a:ext uri="{9D8B030D-6E8A-4147-A177-3AD203B41FA5}">
                      <a16:colId xmlns:a16="http://schemas.microsoft.com/office/drawing/2014/main" val="474965601"/>
                    </a:ext>
                  </a:extLst>
                </a:gridCol>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98450317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2185089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87202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4692434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746135505"/>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645028579"/>
              </p:ext>
            </p:extLst>
          </p:nvPr>
        </p:nvGraphicFramePr>
        <p:xfrm>
          <a:off x="372139" y="1345313"/>
          <a:ext cx="8506049" cy="2225040"/>
        </p:xfrm>
        <a:graphic>
          <a:graphicData uri="http://schemas.openxmlformats.org/drawingml/2006/table">
            <a:tbl>
              <a:tblPr firstRow="1" bandRow="1">
                <a:tableStyleId>{9D7B26C5-4107-4FEC-AEDC-1716B250A1EF}</a:tableStyleId>
              </a:tblPr>
              <a:tblGrid>
                <a:gridCol w="2240186">
                  <a:extLst>
                    <a:ext uri="{9D8B030D-6E8A-4147-A177-3AD203B41FA5}">
                      <a16:colId xmlns:a16="http://schemas.microsoft.com/office/drawing/2014/main" val="704245109"/>
                    </a:ext>
                  </a:extLst>
                </a:gridCol>
                <a:gridCol w="1175542">
                  <a:extLst>
                    <a:ext uri="{9D8B030D-6E8A-4147-A177-3AD203B41FA5}">
                      <a16:colId xmlns:a16="http://schemas.microsoft.com/office/drawing/2014/main" val="3727446633"/>
                    </a:ext>
                  </a:extLst>
                </a:gridCol>
                <a:gridCol w="1330802">
                  <a:extLst>
                    <a:ext uri="{9D8B030D-6E8A-4147-A177-3AD203B41FA5}">
                      <a16:colId xmlns:a16="http://schemas.microsoft.com/office/drawing/2014/main" val="3637354618"/>
                    </a:ext>
                  </a:extLst>
                </a:gridCol>
                <a:gridCol w="1219903">
                  <a:extLst>
                    <a:ext uri="{9D8B030D-6E8A-4147-A177-3AD203B41FA5}">
                      <a16:colId xmlns:a16="http://schemas.microsoft.com/office/drawing/2014/main" val="3049474238"/>
                    </a:ext>
                  </a:extLst>
                </a:gridCol>
                <a:gridCol w="1297532">
                  <a:extLst>
                    <a:ext uri="{9D8B030D-6E8A-4147-A177-3AD203B41FA5}">
                      <a16:colId xmlns:a16="http://schemas.microsoft.com/office/drawing/2014/main" val="4214392974"/>
                    </a:ext>
                  </a:extLst>
                </a:gridCol>
                <a:gridCol w="1242084">
                  <a:extLst>
                    <a:ext uri="{9D8B030D-6E8A-4147-A177-3AD203B41FA5}">
                      <a16:colId xmlns:a16="http://schemas.microsoft.com/office/drawing/2014/main" val="680966651"/>
                    </a:ext>
                  </a:extLst>
                </a:gridCol>
              </a:tblGrid>
              <a:tr h="370840">
                <a:tc rowSpan="2">
                  <a:txBody>
                    <a:bodyPr/>
                    <a:lstStyle/>
                    <a:p>
                      <a:endParaRPr lang="en-US" dirty="0">
                        <a:latin typeface="Helvetica" panose="020B0604020202020204" pitchFamily="34" charset="0"/>
                        <a:cs typeface="Helvetica" panose="020B0604020202020204" pitchFamily="34" charset="0"/>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dirty="0">
                          <a:latin typeface="Helvetica" panose="020B0604020202020204" pitchFamily="34" charset="0"/>
                          <a:cs typeface="Helvetica" panose="020B0604020202020204" pitchFamily="34" charset="0"/>
                        </a:rPr>
                        <a:t>2016</a:t>
                      </a:r>
                    </a:p>
                  </a:txBody>
                  <a:tcPr anchor="ctr">
                    <a:lnL>
                      <a:noFill/>
                    </a:lnL>
                    <a:lnB w="12700" cap="flat" cmpd="sng" algn="ctr">
                      <a:solidFill>
                        <a:schemeClr val="tx1"/>
                      </a:solidFill>
                      <a:prstDash val="solid"/>
                      <a:round/>
                      <a:headEnd type="none" w="med" len="med"/>
                      <a:tailEnd type="none" w="med" len="med"/>
                    </a:lnB>
                  </a:tcPr>
                </a:tc>
                <a:tc hMerge="1">
                  <a:txBody>
                    <a:bodyPr/>
                    <a:lstStyle/>
                    <a:p>
                      <a:endParaRPr lang="en-US" dirty="0"/>
                    </a:p>
                  </a:txBody>
                  <a:tcPr/>
                </a:tc>
                <a:tc gridSpan="3">
                  <a:txBody>
                    <a:bodyPr/>
                    <a:lstStyle/>
                    <a:p>
                      <a:pPr algn="ctr"/>
                      <a:r>
                        <a:rPr lang="en-US" dirty="0">
                          <a:latin typeface="Helvetica" panose="020B0604020202020204" pitchFamily="34" charset="0"/>
                          <a:cs typeface="Helvetica" panose="020B0604020202020204" pitchFamily="34" charset="0"/>
                        </a:rPr>
                        <a:t>2018</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85762592"/>
                  </a:ext>
                </a:extLst>
              </a:tr>
              <a:tr h="370840">
                <a:tc vMerge="1">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FTF</a:t>
                      </a:r>
                    </a:p>
                  </a:txBody>
                  <a:tcPr anchor="ctr">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latin typeface="Helvetica" panose="020B0604020202020204" pitchFamily="34" charset="0"/>
                          <a:cs typeface="Helvetica" panose="020B0604020202020204" pitchFamily="34" charset="0"/>
                        </a:rPr>
                        <a:t>TEL</a:t>
                      </a:r>
                    </a:p>
                  </a:txBody>
                  <a:tcPr anchor="ctr">
                    <a:lnL>
                      <a:noFill/>
                    </a:lnL>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FTF</a:t>
                      </a:r>
                    </a:p>
                  </a:txBody>
                  <a:tcPr anchor="ct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TEL</a:t>
                      </a:r>
                    </a:p>
                  </a:txBody>
                  <a:tcPr anchor="ct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WEB</a:t>
                      </a:r>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4505386"/>
                  </a:ext>
                </a:extLst>
              </a:tr>
              <a:tr h="370840">
                <a:tc>
                  <a:txBody>
                    <a:bodyPr/>
                    <a:lstStyle/>
                    <a:p>
                      <a:r>
                        <a:rPr lang="en-US" dirty="0">
                          <a:latin typeface="Helvetica" panose="020B0604020202020204" pitchFamily="34" charset="0"/>
                          <a:cs typeface="Helvetica" panose="020B0604020202020204" pitchFamily="34" charset="0"/>
                        </a:rPr>
                        <a:t># of words</a:t>
                      </a:r>
                    </a:p>
                  </a:txBody>
                  <a:tcP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9.694</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10.277</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11.375</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11.235</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11.499</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202807660"/>
                  </a:ext>
                </a:extLst>
              </a:tr>
              <a:tr h="370840">
                <a:tc>
                  <a:txBody>
                    <a:bodyPr/>
                    <a:lstStyle/>
                    <a:p>
                      <a:r>
                        <a:rPr lang="en-US" dirty="0">
                          <a:latin typeface="Helvetica" panose="020B0604020202020204" pitchFamily="34" charset="0"/>
                          <a:cs typeface="Helvetica" panose="020B0604020202020204" pitchFamily="34" charset="0"/>
                        </a:rPr>
                        <a:t>Depression</a:t>
                      </a:r>
                    </a:p>
                  </a:txBody>
                  <a:tcP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0.155</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0.141</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0.12</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0.132</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0.095</a:t>
                      </a:r>
                    </a:p>
                  </a:txBody>
                  <a:tcPr marL="9525" marR="9525" marT="9525" marB="0" anchor="b">
                    <a:noFill/>
                  </a:tcPr>
                </a:tc>
                <a:extLst>
                  <a:ext uri="{0D108BD9-81ED-4DB2-BD59-A6C34878D82A}">
                    <a16:rowId xmlns:a16="http://schemas.microsoft.com/office/drawing/2014/main" val="978197803"/>
                  </a:ext>
                </a:extLst>
              </a:tr>
              <a:tr h="370840">
                <a:tc>
                  <a:txBody>
                    <a:bodyPr/>
                    <a:lstStyle/>
                    <a:p>
                      <a:r>
                        <a:rPr lang="en-US" dirty="0">
                          <a:latin typeface="Helvetica" panose="020B0604020202020204" pitchFamily="34" charset="0"/>
                          <a:cs typeface="Helvetica" panose="020B0604020202020204" pitchFamily="34" charset="0"/>
                        </a:rPr>
                        <a:t>BMI</a:t>
                      </a:r>
                    </a:p>
                  </a:txBody>
                  <a:tcP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29.52</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29.185</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29.681</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29.818</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29.433</a:t>
                      </a:r>
                    </a:p>
                  </a:txBody>
                  <a:tcPr marL="9525" marR="9525" marT="9525" marB="0" anchor="b">
                    <a:noFill/>
                  </a:tcPr>
                </a:tc>
                <a:extLst>
                  <a:ext uri="{0D108BD9-81ED-4DB2-BD59-A6C34878D82A}">
                    <a16:rowId xmlns:a16="http://schemas.microsoft.com/office/drawing/2014/main" val="3840010421"/>
                  </a:ext>
                </a:extLst>
              </a:tr>
              <a:tr h="370840">
                <a:tc>
                  <a:txBody>
                    <a:bodyPr/>
                    <a:lstStyle/>
                    <a:p>
                      <a:r>
                        <a:rPr lang="en-US" dirty="0">
                          <a:latin typeface="Helvetica" panose="020B0604020202020204" pitchFamily="34" charset="0"/>
                          <a:cs typeface="Helvetica" panose="020B0604020202020204" pitchFamily="34" charset="0"/>
                        </a:rPr>
                        <a:t>Self-reported health</a:t>
                      </a:r>
                    </a:p>
                  </a:txBody>
                  <a:tcP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0.356</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0.391</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0.463</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0.438</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0.514</a:t>
                      </a:r>
                    </a:p>
                  </a:txBody>
                  <a:tcPr marL="9525" marR="9525" marT="9525" marB="0" anchor="b">
                    <a:noFill/>
                  </a:tcPr>
                </a:tc>
                <a:extLst>
                  <a:ext uri="{0D108BD9-81ED-4DB2-BD59-A6C34878D82A}">
                    <a16:rowId xmlns:a16="http://schemas.microsoft.com/office/drawing/2014/main" val="1678726639"/>
                  </a:ext>
                </a:extLst>
              </a:tr>
            </a:tbl>
          </a:graphicData>
        </a:graphic>
      </p:graphicFrame>
      <p:sp>
        <p:nvSpPr>
          <p:cNvPr id="6" name="TextBox 5"/>
          <p:cNvSpPr txBox="1"/>
          <p:nvPr/>
        </p:nvSpPr>
        <p:spPr>
          <a:xfrm>
            <a:off x="978196" y="835418"/>
            <a:ext cx="7708604" cy="369332"/>
          </a:xfrm>
          <a:prstGeom prst="rect">
            <a:avLst/>
          </a:prstGeom>
          <a:noFill/>
        </p:spPr>
        <p:txBody>
          <a:bodyPr wrap="square" rtlCol="0">
            <a:spAutoFit/>
          </a:bodyPr>
          <a:lstStyle/>
          <a:p>
            <a:r>
              <a:rPr lang="en-US" dirty="0">
                <a:latin typeface="Helvetica" panose="020B0604020202020204" pitchFamily="34" charset="0"/>
                <a:cs typeface="Helvetica" panose="020B0604020202020204" pitchFamily="34" charset="0"/>
              </a:rPr>
              <a:t>Unweighted Distribution of Outcome Variables in HRS 2016 and 2018</a:t>
            </a:r>
          </a:p>
        </p:txBody>
      </p:sp>
    </p:spTree>
    <p:extLst>
      <p:ext uri="{BB962C8B-B14F-4D97-AF65-F5344CB8AC3E}">
        <p14:creationId xmlns:p14="http://schemas.microsoft.com/office/powerpoint/2010/main" val="192308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96025987"/>
              </p:ext>
            </p:extLst>
          </p:nvPr>
        </p:nvGraphicFramePr>
        <p:xfrm>
          <a:off x="0" y="0"/>
          <a:ext cx="0" cy="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08109577"/>
                    </a:ext>
                  </a:extLst>
                </a:gridCol>
                <a:gridCol w="208280">
                  <a:extLst>
                    <a:ext uri="{9D8B030D-6E8A-4147-A177-3AD203B41FA5}">
                      <a16:colId xmlns:a16="http://schemas.microsoft.com/office/drawing/2014/main" val="3198622188"/>
                    </a:ext>
                  </a:extLst>
                </a:gridCol>
                <a:gridCol w="208280">
                  <a:extLst>
                    <a:ext uri="{9D8B030D-6E8A-4147-A177-3AD203B41FA5}">
                      <a16:colId xmlns:a16="http://schemas.microsoft.com/office/drawing/2014/main" val="2444381943"/>
                    </a:ext>
                  </a:extLst>
                </a:gridCol>
                <a:gridCol w="208280">
                  <a:extLst>
                    <a:ext uri="{9D8B030D-6E8A-4147-A177-3AD203B41FA5}">
                      <a16:colId xmlns:a16="http://schemas.microsoft.com/office/drawing/2014/main" val="1675481528"/>
                    </a:ext>
                  </a:extLst>
                </a:gridCol>
                <a:gridCol w="208280">
                  <a:extLst>
                    <a:ext uri="{9D8B030D-6E8A-4147-A177-3AD203B41FA5}">
                      <a16:colId xmlns:a16="http://schemas.microsoft.com/office/drawing/2014/main" val="4185386153"/>
                    </a:ext>
                  </a:extLst>
                </a:gridCol>
                <a:gridCol w="208280">
                  <a:extLst>
                    <a:ext uri="{9D8B030D-6E8A-4147-A177-3AD203B41FA5}">
                      <a16:colId xmlns:a16="http://schemas.microsoft.com/office/drawing/2014/main" val="474965601"/>
                    </a:ext>
                  </a:extLst>
                </a:gridCol>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98450317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2185089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87202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4692434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746135505"/>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645028579"/>
              </p:ext>
            </p:extLst>
          </p:nvPr>
        </p:nvGraphicFramePr>
        <p:xfrm>
          <a:off x="372139" y="1345313"/>
          <a:ext cx="8506049" cy="2225040"/>
        </p:xfrm>
        <a:graphic>
          <a:graphicData uri="http://schemas.openxmlformats.org/drawingml/2006/table">
            <a:tbl>
              <a:tblPr firstRow="1" bandRow="1">
                <a:tableStyleId>{9D7B26C5-4107-4FEC-AEDC-1716B250A1EF}</a:tableStyleId>
              </a:tblPr>
              <a:tblGrid>
                <a:gridCol w="2240186">
                  <a:extLst>
                    <a:ext uri="{9D8B030D-6E8A-4147-A177-3AD203B41FA5}">
                      <a16:colId xmlns:a16="http://schemas.microsoft.com/office/drawing/2014/main" val="704245109"/>
                    </a:ext>
                  </a:extLst>
                </a:gridCol>
                <a:gridCol w="1175542">
                  <a:extLst>
                    <a:ext uri="{9D8B030D-6E8A-4147-A177-3AD203B41FA5}">
                      <a16:colId xmlns:a16="http://schemas.microsoft.com/office/drawing/2014/main" val="3727446633"/>
                    </a:ext>
                  </a:extLst>
                </a:gridCol>
                <a:gridCol w="1330802">
                  <a:extLst>
                    <a:ext uri="{9D8B030D-6E8A-4147-A177-3AD203B41FA5}">
                      <a16:colId xmlns:a16="http://schemas.microsoft.com/office/drawing/2014/main" val="3637354618"/>
                    </a:ext>
                  </a:extLst>
                </a:gridCol>
                <a:gridCol w="1219903">
                  <a:extLst>
                    <a:ext uri="{9D8B030D-6E8A-4147-A177-3AD203B41FA5}">
                      <a16:colId xmlns:a16="http://schemas.microsoft.com/office/drawing/2014/main" val="3049474238"/>
                    </a:ext>
                  </a:extLst>
                </a:gridCol>
                <a:gridCol w="1297532">
                  <a:extLst>
                    <a:ext uri="{9D8B030D-6E8A-4147-A177-3AD203B41FA5}">
                      <a16:colId xmlns:a16="http://schemas.microsoft.com/office/drawing/2014/main" val="4214392974"/>
                    </a:ext>
                  </a:extLst>
                </a:gridCol>
                <a:gridCol w="1242084">
                  <a:extLst>
                    <a:ext uri="{9D8B030D-6E8A-4147-A177-3AD203B41FA5}">
                      <a16:colId xmlns:a16="http://schemas.microsoft.com/office/drawing/2014/main" val="680966651"/>
                    </a:ext>
                  </a:extLst>
                </a:gridCol>
              </a:tblGrid>
              <a:tr h="370840">
                <a:tc rowSpan="2">
                  <a:txBody>
                    <a:bodyPr/>
                    <a:lstStyle/>
                    <a:p>
                      <a:endParaRPr lang="en-US" dirty="0">
                        <a:latin typeface="Helvetica" panose="020B0604020202020204" pitchFamily="34" charset="0"/>
                        <a:cs typeface="Helvetica" panose="020B0604020202020204" pitchFamily="34" charset="0"/>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dirty="0">
                          <a:latin typeface="Helvetica" panose="020B0604020202020204" pitchFamily="34" charset="0"/>
                          <a:cs typeface="Helvetica" panose="020B0604020202020204" pitchFamily="34" charset="0"/>
                        </a:rPr>
                        <a:t>2016</a:t>
                      </a:r>
                    </a:p>
                  </a:txBody>
                  <a:tcPr anchor="ctr">
                    <a:lnL>
                      <a:noFill/>
                    </a:lnL>
                    <a:lnB w="12700" cap="flat" cmpd="sng" algn="ctr">
                      <a:solidFill>
                        <a:schemeClr val="tx1"/>
                      </a:solidFill>
                      <a:prstDash val="solid"/>
                      <a:round/>
                      <a:headEnd type="none" w="med" len="med"/>
                      <a:tailEnd type="none" w="med" len="med"/>
                    </a:lnB>
                  </a:tcPr>
                </a:tc>
                <a:tc hMerge="1">
                  <a:txBody>
                    <a:bodyPr/>
                    <a:lstStyle/>
                    <a:p>
                      <a:endParaRPr lang="en-US" dirty="0"/>
                    </a:p>
                  </a:txBody>
                  <a:tcPr/>
                </a:tc>
                <a:tc gridSpan="3">
                  <a:txBody>
                    <a:bodyPr/>
                    <a:lstStyle/>
                    <a:p>
                      <a:pPr algn="ctr"/>
                      <a:r>
                        <a:rPr lang="en-US" dirty="0">
                          <a:latin typeface="Helvetica" panose="020B0604020202020204" pitchFamily="34" charset="0"/>
                          <a:cs typeface="Helvetica" panose="020B0604020202020204" pitchFamily="34" charset="0"/>
                        </a:rPr>
                        <a:t>2018</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85762592"/>
                  </a:ext>
                </a:extLst>
              </a:tr>
              <a:tr h="370840">
                <a:tc vMerge="1">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FTF</a:t>
                      </a:r>
                    </a:p>
                  </a:txBody>
                  <a:tcPr anchor="ctr">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latin typeface="Helvetica" panose="020B0604020202020204" pitchFamily="34" charset="0"/>
                          <a:cs typeface="Helvetica" panose="020B0604020202020204" pitchFamily="34" charset="0"/>
                        </a:rPr>
                        <a:t>TEL</a:t>
                      </a:r>
                    </a:p>
                  </a:txBody>
                  <a:tcPr anchor="ctr">
                    <a:lnL>
                      <a:noFill/>
                    </a:lnL>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FTF</a:t>
                      </a:r>
                    </a:p>
                  </a:txBody>
                  <a:tcPr anchor="ct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TEL</a:t>
                      </a:r>
                    </a:p>
                  </a:txBody>
                  <a:tcPr anchor="ct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WEB</a:t>
                      </a:r>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4505386"/>
                  </a:ext>
                </a:extLst>
              </a:tr>
              <a:tr h="370840">
                <a:tc>
                  <a:txBody>
                    <a:bodyPr/>
                    <a:lstStyle/>
                    <a:p>
                      <a:r>
                        <a:rPr lang="en-US" dirty="0">
                          <a:latin typeface="Helvetica" panose="020B0604020202020204" pitchFamily="34" charset="0"/>
                          <a:cs typeface="Helvetica" panose="020B0604020202020204" pitchFamily="34" charset="0"/>
                        </a:rPr>
                        <a:t># of words</a:t>
                      </a:r>
                    </a:p>
                  </a:txBody>
                  <a:tcP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9.694</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10.277</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11.375</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11.235</a:t>
                      </a: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11.499</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202807660"/>
                  </a:ext>
                </a:extLst>
              </a:tr>
              <a:tr h="370840">
                <a:tc>
                  <a:txBody>
                    <a:bodyPr/>
                    <a:lstStyle/>
                    <a:p>
                      <a:r>
                        <a:rPr lang="en-US" dirty="0">
                          <a:latin typeface="Helvetica" panose="020B0604020202020204" pitchFamily="34" charset="0"/>
                          <a:cs typeface="Helvetica" panose="020B0604020202020204" pitchFamily="34" charset="0"/>
                        </a:rPr>
                        <a:t>Depression</a:t>
                      </a:r>
                    </a:p>
                  </a:txBody>
                  <a:tcP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0.155</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0.141</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0.12</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0.132</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0.095</a:t>
                      </a:r>
                    </a:p>
                  </a:txBody>
                  <a:tcPr marL="9525" marR="9525" marT="9525" marB="0" anchor="b">
                    <a:noFill/>
                  </a:tcPr>
                </a:tc>
                <a:extLst>
                  <a:ext uri="{0D108BD9-81ED-4DB2-BD59-A6C34878D82A}">
                    <a16:rowId xmlns:a16="http://schemas.microsoft.com/office/drawing/2014/main" val="978197803"/>
                  </a:ext>
                </a:extLst>
              </a:tr>
              <a:tr h="370840">
                <a:tc>
                  <a:txBody>
                    <a:bodyPr/>
                    <a:lstStyle/>
                    <a:p>
                      <a:r>
                        <a:rPr lang="en-US" dirty="0">
                          <a:latin typeface="Helvetica" panose="020B0604020202020204" pitchFamily="34" charset="0"/>
                          <a:cs typeface="Helvetica" panose="020B0604020202020204" pitchFamily="34" charset="0"/>
                        </a:rPr>
                        <a:t>BMI</a:t>
                      </a:r>
                    </a:p>
                  </a:txBody>
                  <a:tcP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29.52</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29.185</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29.681</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29.818</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29.433</a:t>
                      </a:r>
                    </a:p>
                  </a:txBody>
                  <a:tcPr marL="9525" marR="9525" marT="9525" marB="0" anchor="b">
                    <a:noFill/>
                  </a:tcPr>
                </a:tc>
                <a:extLst>
                  <a:ext uri="{0D108BD9-81ED-4DB2-BD59-A6C34878D82A}">
                    <a16:rowId xmlns:a16="http://schemas.microsoft.com/office/drawing/2014/main" val="3840010421"/>
                  </a:ext>
                </a:extLst>
              </a:tr>
              <a:tr h="370840">
                <a:tc>
                  <a:txBody>
                    <a:bodyPr/>
                    <a:lstStyle/>
                    <a:p>
                      <a:r>
                        <a:rPr lang="en-US" dirty="0">
                          <a:latin typeface="Helvetica" panose="020B0604020202020204" pitchFamily="34" charset="0"/>
                          <a:cs typeface="Helvetica" panose="020B0604020202020204" pitchFamily="34" charset="0"/>
                        </a:rPr>
                        <a:t>Self-reported health</a:t>
                      </a:r>
                    </a:p>
                  </a:txBody>
                  <a:tcP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0.356</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0.391</a:t>
                      </a:r>
                    </a:p>
                  </a:txBody>
                  <a:tcPr marL="9525" marR="9525" marT="9525" marB="0" anchor="b">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0.463</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0.438</a:t>
                      </a:r>
                    </a:p>
                  </a:txBody>
                  <a:tcPr marL="9525" marR="9525" marT="9525" marB="0" anchor="b">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0.514</a:t>
                      </a:r>
                    </a:p>
                  </a:txBody>
                  <a:tcPr marL="9525" marR="9525" marT="9525" marB="0" anchor="b">
                    <a:noFill/>
                  </a:tcPr>
                </a:tc>
                <a:extLst>
                  <a:ext uri="{0D108BD9-81ED-4DB2-BD59-A6C34878D82A}">
                    <a16:rowId xmlns:a16="http://schemas.microsoft.com/office/drawing/2014/main" val="1678726639"/>
                  </a:ext>
                </a:extLst>
              </a:tr>
            </a:tbl>
          </a:graphicData>
        </a:graphic>
      </p:graphicFrame>
      <p:sp>
        <p:nvSpPr>
          <p:cNvPr id="6" name="TextBox 5"/>
          <p:cNvSpPr txBox="1"/>
          <p:nvPr/>
        </p:nvSpPr>
        <p:spPr>
          <a:xfrm>
            <a:off x="978196" y="835418"/>
            <a:ext cx="7708604" cy="369332"/>
          </a:xfrm>
          <a:prstGeom prst="rect">
            <a:avLst/>
          </a:prstGeom>
          <a:noFill/>
        </p:spPr>
        <p:txBody>
          <a:bodyPr wrap="square" rtlCol="0">
            <a:spAutoFit/>
          </a:bodyPr>
          <a:lstStyle/>
          <a:p>
            <a:r>
              <a:rPr lang="en-US" dirty="0">
                <a:latin typeface="Helvetica" panose="020B0604020202020204" pitchFamily="34" charset="0"/>
                <a:cs typeface="Helvetica" panose="020B0604020202020204" pitchFamily="34" charset="0"/>
              </a:rPr>
              <a:t>Unweighted Distribution of Predictors in HRS 2016 and 2018</a:t>
            </a:r>
          </a:p>
        </p:txBody>
      </p:sp>
    </p:spTree>
    <p:extLst>
      <p:ext uri="{BB962C8B-B14F-4D97-AF65-F5344CB8AC3E}">
        <p14:creationId xmlns:p14="http://schemas.microsoft.com/office/powerpoint/2010/main" val="1918809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96025987"/>
              </p:ext>
            </p:extLst>
          </p:nvPr>
        </p:nvGraphicFramePr>
        <p:xfrm>
          <a:off x="0" y="0"/>
          <a:ext cx="0" cy="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08109577"/>
                    </a:ext>
                  </a:extLst>
                </a:gridCol>
                <a:gridCol w="208280">
                  <a:extLst>
                    <a:ext uri="{9D8B030D-6E8A-4147-A177-3AD203B41FA5}">
                      <a16:colId xmlns:a16="http://schemas.microsoft.com/office/drawing/2014/main" val="3198622188"/>
                    </a:ext>
                  </a:extLst>
                </a:gridCol>
                <a:gridCol w="208280">
                  <a:extLst>
                    <a:ext uri="{9D8B030D-6E8A-4147-A177-3AD203B41FA5}">
                      <a16:colId xmlns:a16="http://schemas.microsoft.com/office/drawing/2014/main" val="2444381943"/>
                    </a:ext>
                  </a:extLst>
                </a:gridCol>
                <a:gridCol w="208280">
                  <a:extLst>
                    <a:ext uri="{9D8B030D-6E8A-4147-A177-3AD203B41FA5}">
                      <a16:colId xmlns:a16="http://schemas.microsoft.com/office/drawing/2014/main" val="1675481528"/>
                    </a:ext>
                  </a:extLst>
                </a:gridCol>
                <a:gridCol w="208280">
                  <a:extLst>
                    <a:ext uri="{9D8B030D-6E8A-4147-A177-3AD203B41FA5}">
                      <a16:colId xmlns:a16="http://schemas.microsoft.com/office/drawing/2014/main" val="4185386153"/>
                    </a:ext>
                  </a:extLst>
                </a:gridCol>
                <a:gridCol w="208280">
                  <a:extLst>
                    <a:ext uri="{9D8B030D-6E8A-4147-A177-3AD203B41FA5}">
                      <a16:colId xmlns:a16="http://schemas.microsoft.com/office/drawing/2014/main" val="474965601"/>
                    </a:ext>
                  </a:extLst>
                </a:gridCol>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98450317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2185089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87202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4692434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746135505"/>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63946529"/>
              </p:ext>
            </p:extLst>
          </p:nvPr>
        </p:nvGraphicFramePr>
        <p:xfrm>
          <a:off x="372139" y="664826"/>
          <a:ext cx="8506049" cy="4205605"/>
        </p:xfrm>
        <a:graphic>
          <a:graphicData uri="http://schemas.openxmlformats.org/drawingml/2006/table">
            <a:tbl>
              <a:tblPr firstRow="1" bandRow="1">
                <a:tableStyleId>{9D7B26C5-4107-4FEC-AEDC-1716B250A1EF}</a:tableStyleId>
              </a:tblPr>
              <a:tblGrid>
                <a:gridCol w="2240186">
                  <a:extLst>
                    <a:ext uri="{9D8B030D-6E8A-4147-A177-3AD203B41FA5}">
                      <a16:colId xmlns:a16="http://schemas.microsoft.com/office/drawing/2014/main" val="704245109"/>
                    </a:ext>
                  </a:extLst>
                </a:gridCol>
                <a:gridCol w="1175542">
                  <a:extLst>
                    <a:ext uri="{9D8B030D-6E8A-4147-A177-3AD203B41FA5}">
                      <a16:colId xmlns:a16="http://schemas.microsoft.com/office/drawing/2014/main" val="3727446633"/>
                    </a:ext>
                  </a:extLst>
                </a:gridCol>
                <a:gridCol w="1330802">
                  <a:extLst>
                    <a:ext uri="{9D8B030D-6E8A-4147-A177-3AD203B41FA5}">
                      <a16:colId xmlns:a16="http://schemas.microsoft.com/office/drawing/2014/main" val="3637354618"/>
                    </a:ext>
                  </a:extLst>
                </a:gridCol>
                <a:gridCol w="1219903">
                  <a:extLst>
                    <a:ext uri="{9D8B030D-6E8A-4147-A177-3AD203B41FA5}">
                      <a16:colId xmlns:a16="http://schemas.microsoft.com/office/drawing/2014/main" val="3049474238"/>
                    </a:ext>
                  </a:extLst>
                </a:gridCol>
                <a:gridCol w="1297532">
                  <a:extLst>
                    <a:ext uri="{9D8B030D-6E8A-4147-A177-3AD203B41FA5}">
                      <a16:colId xmlns:a16="http://schemas.microsoft.com/office/drawing/2014/main" val="4214392974"/>
                    </a:ext>
                  </a:extLst>
                </a:gridCol>
                <a:gridCol w="1242084">
                  <a:extLst>
                    <a:ext uri="{9D8B030D-6E8A-4147-A177-3AD203B41FA5}">
                      <a16:colId xmlns:a16="http://schemas.microsoft.com/office/drawing/2014/main" val="680966651"/>
                    </a:ext>
                  </a:extLst>
                </a:gridCol>
              </a:tblGrid>
              <a:tr h="370840">
                <a:tc rowSpan="2">
                  <a:txBody>
                    <a:bodyPr/>
                    <a:lstStyle/>
                    <a:p>
                      <a:endParaRPr lang="en-US" dirty="0">
                        <a:latin typeface="Helvetica" panose="020B0604020202020204" pitchFamily="34" charset="0"/>
                        <a:cs typeface="Helvetica" panose="020B0604020202020204" pitchFamily="34" charset="0"/>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dirty="0">
                          <a:latin typeface="Helvetica" panose="020B0604020202020204" pitchFamily="34" charset="0"/>
                          <a:cs typeface="Helvetica" panose="020B0604020202020204" pitchFamily="34" charset="0"/>
                        </a:rPr>
                        <a:t>2016</a:t>
                      </a:r>
                    </a:p>
                  </a:txBody>
                  <a:tcPr anchor="ctr">
                    <a:lnL>
                      <a:noFill/>
                    </a:lnL>
                    <a:lnB w="12700" cap="flat" cmpd="sng" algn="ctr">
                      <a:solidFill>
                        <a:schemeClr val="tx1"/>
                      </a:solidFill>
                      <a:prstDash val="solid"/>
                      <a:round/>
                      <a:headEnd type="none" w="med" len="med"/>
                      <a:tailEnd type="none" w="med" len="med"/>
                    </a:lnB>
                  </a:tcPr>
                </a:tc>
                <a:tc hMerge="1">
                  <a:txBody>
                    <a:bodyPr/>
                    <a:lstStyle/>
                    <a:p>
                      <a:endParaRPr lang="en-US" dirty="0"/>
                    </a:p>
                  </a:txBody>
                  <a:tcPr/>
                </a:tc>
                <a:tc gridSpan="3">
                  <a:txBody>
                    <a:bodyPr/>
                    <a:lstStyle/>
                    <a:p>
                      <a:pPr algn="ctr"/>
                      <a:r>
                        <a:rPr lang="en-US" dirty="0">
                          <a:latin typeface="Helvetica" panose="020B0604020202020204" pitchFamily="34" charset="0"/>
                          <a:cs typeface="Helvetica" panose="020B0604020202020204" pitchFamily="34" charset="0"/>
                        </a:rPr>
                        <a:t>2018</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85762592"/>
                  </a:ext>
                </a:extLst>
              </a:tr>
              <a:tr h="370840">
                <a:tc vMerge="1">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FTF</a:t>
                      </a:r>
                    </a:p>
                  </a:txBody>
                  <a:tcPr anchor="ctr">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latin typeface="Helvetica" panose="020B0604020202020204" pitchFamily="34" charset="0"/>
                          <a:cs typeface="Helvetica" panose="020B0604020202020204" pitchFamily="34" charset="0"/>
                        </a:rPr>
                        <a:t>TEL</a:t>
                      </a:r>
                    </a:p>
                  </a:txBody>
                  <a:tcPr anchor="ctr">
                    <a:lnL>
                      <a:noFill/>
                    </a:lnL>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FTF</a:t>
                      </a:r>
                    </a:p>
                  </a:txBody>
                  <a:tcPr anchor="ct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TEL</a:t>
                      </a:r>
                    </a:p>
                  </a:txBody>
                  <a:tcPr anchor="ctr">
                    <a:lnB w="12700" cap="flat" cmpd="sng" algn="ctr">
                      <a:solidFill>
                        <a:schemeClr val="tx1"/>
                      </a:solidFill>
                      <a:prstDash val="solid"/>
                      <a:round/>
                      <a:headEnd type="none" w="med" len="med"/>
                      <a:tailEnd type="none" w="med" len="med"/>
                    </a:lnB>
                    <a:noFill/>
                  </a:tcPr>
                </a:tc>
                <a:tc>
                  <a:txBody>
                    <a:bodyPr/>
                    <a:lstStyle/>
                    <a:p>
                      <a:pPr algn="ctr"/>
                      <a:r>
                        <a:rPr lang="en-US" dirty="0">
                          <a:latin typeface="Helvetica" panose="020B0604020202020204" pitchFamily="34" charset="0"/>
                          <a:cs typeface="Helvetica" panose="020B0604020202020204" pitchFamily="34" charset="0"/>
                        </a:rPr>
                        <a:t>WEB</a:t>
                      </a:r>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4505386"/>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age</a:t>
                      </a: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65.55</a:t>
                      </a: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65.694</a:t>
                      </a: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63.561</a:t>
                      </a: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62.158</a:t>
                      </a:r>
                    </a:p>
                  </a:txBody>
                  <a:tcPr marL="9525" marR="9525" marT="9525" marB="0" anchor="ctr">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66.11</a:t>
                      </a:r>
                    </a:p>
                  </a:txBody>
                  <a:tcPr marL="9525" marR="9525" marT="9525"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202807660"/>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 of schooling years</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13.463</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13.503</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14.236</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14.114</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14.42</a:t>
                      </a:r>
                    </a:p>
                  </a:txBody>
                  <a:tcPr marL="9525" marR="9525" marT="9525" marB="0" anchor="ctr">
                    <a:noFill/>
                  </a:tcPr>
                </a:tc>
                <a:extLst>
                  <a:ext uri="{0D108BD9-81ED-4DB2-BD59-A6C34878D82A}">
                    <a16:rowId xmlns:a16="http://schemas.microsoft.com/office/drawing/2014/main" val="978197803"/>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Male</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0.424</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0.415</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0.426</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0.417</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0.421</a:t>
                      </a:r>
                    </a:p>
                  </a:txBody>
                  <a:tcPr marL="9525" marR="9525" marT="9525" marB="0" anchor="ctr">
                    <a:noFill/>
                  </a:tcPr>
                </a:tc>
                <a:extLst>
                  <a:ext uri="{0D108BD9-81ED-4DB2-BD59-A6C34878D82A}">
                    <a16:rowId xmlns:a16="http://schemas.microsoft.com/office/drawing/2014/main" val="3840010421"/>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English-speaking Hispanic</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0.172</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0.156</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0.069</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0.089</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0.054</a:t>
                      </a:r>
                    </a:p>
                  </a:txBody>
                  <a:tcPr marL="9525" marR="9525" marT="9525" marB="0" anchor="ctr">
                    <a:noFill/>
                  </a:tcPr>
                </a:tc>
                <a:extLst>
                  <a:ext uri="{0D108BD9-81ED-4DB2-BD59-A6C34878D82A}">
                    <a16:rowId xmlns:a16="http://schemas.microsoft.com/office/drawing/2014/main" val="1678726639"/>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Non-Hispanic Black</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0.237</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0.208</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0.183</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0.238</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0.14</a:t>
                      </a:r>
                    </a:p>
                  </a:txBody>
                  <a:tcPr marL="9525" marR="9525" marT="9525" marB="0" anchor="ctr">
                    <a:noFill/>
                  </a:tcPr>
                </a:tc>
                <a:extLst>
                  <a:ext uri="{0D108BD9-81ED-4DB2-BD59-A6C34878D82A}">
                    <a16:rowId xmlns:a16="http://schemas.microsoft.com/office/drawing/2014/main" val="608220317"/>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Coupled</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0.638</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0.655</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0.666</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0.645</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0.71</a:t>
                      </a:r>
                    </a:p>
                  </a:txBody>
                  <a:tcPr marL="9525" marR="9525" marT="9525" marB="0" anchor="ctr">
                    <a:noFill/>
                  </a:tcPr>
                </a:tc>
                <a:extLst>
                  <a:ext uri="{0D108BD9-81ED-4DB2-BD59-A6C34878D82A}">
                    <a16:rowId xmlns:a16="http://schemas.microsoft.com/office/drawing/2014/main" val="4239910685"/>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Work</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0.398</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0.394</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0.504</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0.547</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0.45</a:t>
                      </a:r>
                    </a:p>
                  </a:txBody>
                  <a:tcPr marL="9525" marR="9525" marT="9525" marB="0" anchor="ctr">
                    <a:noFill/>
                  </a:tcPr>
                </a:tc>
                <a:extLst>
                  <a:ext uri="{0D108BD9-81ED-4DB2-BD59-A6C34878D82A}">
                    <a16:rowId xmlns:a16="http://schemas.microsoft.com/office/drawing/2014/main" val="4109880854"/>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Difficulty with Vision</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0.058</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0.049</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0.038</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0.037</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0.053</a:t>
                      </a:r>
                    </a:p>
                  </a:txBody>
                  <a:tcPr marL="9525" marR="9525" marT="9525" marB="0" anchor="ctr">
                    <a:noFill/>
                  </a:tcPr>
                </a:tc>
                <a:extLst>
                  <a:ext uri="{0D108BD9-81ED-4DB2-BD59-A6C34878D82A}">
                    <a16:rowId xmlns:a16="http://schemas.microsoft.com/office/drawing/2014/main" val="943160092"/>
                  </a:ext>
                </a:extLst>
              </a:tr>
              <a:tr h="370840">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Whether</a:t>
                      </a:r>
                      <a:r>
                        <a:rPr lang="en-US" sz="1600" b="0" i="0" u="none" strike="noStrike" baseline="0" dirty="0">
                          <a:solidFill>
                            <a:srgbClr val="000000"/>
                          </a:solidFill>
                          <a:effectLst/>
                          <a:latin typeface="Helvetica" panose="020B0604020202020204" pitchFamily="34" charset="0"/>
                          <a:cs typeface="Helvetica" panose="020B0604020202020204" pitchFamily="34" charset="0"/>
                        </a:rPr>
                        <a:t> US Born</a:t>
                      </a:r>
                      <a:endParaRPr lang="en-US" sz="1600" b="0" i="0" u="none" strike="noStrike" dirty="0">
                        <a:solidFill>
                          <a:srgbClr val="000000"/>
                        </a:solidFill>
                        <a:effectLst/>
                        <a:latin typeface="Helvetica" panose="020B0604020202020204" pitchFamily="34" charset="0"/>
                        <a:cs typeface="Helvetica" panose="020B0604020202020204" pitchFamily="34" charset="0"/>
                      </a:endParaRP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0.834</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0.843</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0.911</a:t>
                      </a:r>
                    </a:p>
                  </a:txBody>
                  <a:tcPr marL="9525" marR="9525" marT="9525" marB="0" anchor="ctr">
                    <a:noFill/>
                  </a:tcPr>
                </a:tc>
                <a:tc>
                  <a:txBody>
                    <a:bodyPr/>
                    <a:lstStyle/>
                    <a:p>
                      <a:pPr algn="ctr" fontAlgn="b"/>
                      <a:r>
                        <a:rPr lang="en-US" sz="1600" b="0" i="0" u="none" strike="noStrike">
                          <a:solidFill>
                            <a:srgbClr val="000000"/>
                          </a:solidFill>
                          <a:effectLst/>
                          <a:latin typeface="Helvetica" panose="020B0604020202020204" pitchFamily="34" charset="0"/>
                          <a:cs typeface="Helvetica" panose="020B0604020202020204" pitchFamily="34" charset="0"/>
                        </a:rPr>
                        <a:t>0.909</a:t>
                      </a:r>
                    </a:p>
                  </a:txBody>
                  <a:tcPr marL="9525" marR="9525" marT="9525" marB="0" anchor="ctr">
                    <a:noFill/>
                  </a:tcPr>
                </a:tc>
                <a:tc>
                  <a:txBody>
                    <a:bodyPr/>
                    <a:lstStyle/>
                    <a:p>
                      <a:pPr algn="ctr" fontAlgn="b"/>
                      <a:r>
                        <a:rPr lang="en-US" sz="1600" b="0" i="0" u="none" strike="noStrike" dirty="0">
                          <a:solidFill>
                            <a:srgbClr val="000000"/>
                          </a:solidFill>
                          <a:effectLst/>
                          <a:latin typeface="Helvetica" panose="020B0604020202020204" pitchFamily="34" charset="0"/>
                          <a:cs typeface="Helvetica" panose="020B0604020202020204" pitchFamily="34" charset="0"/>
                        </a:rPr>
                        <a:t>0.938</a:t>
                      </a:r>
                    </a:p>
                  </a:txBody>
                  <a:tcPr marL="9525" marR="9525" marT="9525" marB="0" anchor="ctr">
                    <a:noFill/>
                  </a:tcPr>
                </a:tc>
                <a:extLst>
                  <a:ext uri="{0D108BD9-81ED-4DB2-BD59-A6C34878D82A}">
                    <a16:rowId xmlns:a16="http://schemas.microsoft.com/office/drawing/2014/main" val="2954171765"/>
                  </a:ext>
                </a:extLst>
              </a:tr>
            </a:tbl>
          </a:graphicData>
        </a:graphic>
      </p:graphicFrame>
      <p:sp>
        <p:nvSpPr>
          <p:cNvPr id="6" name="TextBox 5"/>
          <p:cNvSpPr txBox="1"/>
          <p:nvPr/>
        </p:nvSpPr>
        <p:spPr>
          <a:xfrm>
            <a:off x="978196" y="154931"/>
            <a:ext cx="7708604" cy="369332"/>
          </a:xfrm>
          <a:prstGeom prst="rect">
            <a:avLst/>
          </a:prstGeom>
          <a:noFill/>
        </p:spPr>
        <p:txBody>
          <a:bodyPr wrap="square" rtlCol="0">
            <a:spAutoFit/>
          </a:bodyPr>
          <a:lstStyle/>
          <a:p>
            <a:r>
              <a:rPr lang="en-US" dirty="0">
                <a:latin typeface="Helvetica" panose="020B0604020202020204" pitchFamily="34" charset="0"/>
                <a:cs typeface="Helvetica" panose="020B0604020202020204" pitchFamily="34" charset="0"/>
              </a:rPr>
              <a:t>Unweighted Distribution of Predictors in HRS 2016 and 2018</a:t>
            </a:r>
          </a:p>
        </p:txBody>
      </p:sp>
    </p:spTree>
    <p:extLst>
      <p:ext uri="{BB962C8B-B14F-4D97-AF65-F5344CB8AC3E}">
        <p14:creationId xmlns:p14="http://schemas.microsoft.com/office/powerpoint/2010/main" val="2042280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ítulo 1">
            <a:extLst>
              <a:ext uri="{FF2B5EF4-FFF2-40B4-BE49-F238E27FC236}">
                <a16:creationId xmlns:a16="http://schemas.microsoft.com/office/drawing/2014/main" id="{93D2A21E-2277-4E55-0314-3FFE72D4E720}"/>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Imputation strategy</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8" name="TextBox 37"/>
              <p:cNvSpPr txBox="1"/>
              <p:nvPr/>
            </p:nvSpPr>
            <p:spPr>
              <a:xfrm>
                <a:off x="0" y="1026761"/>
                <a:ext cx="9143999" cy="2149050"/>
              </a:xfrm>
              <a:prstGeom prst="rect">
                <a:avLst/>
              </a:prstGeom>
              <a:noFill/>
            </p:spPr>
            <p:txBody>
              <a:bodyPr wrap="square" rtlCol="0">
                <a:spAutoFit/>
              </a:bodyPr>
              <a:lstStyle/>
              <a:p>
                <a:pPr marL="0" indent="0">
                  <a:buNone/>
                </a:pPr>
                <a:r>
                  <a:rPr lang="en-US" sz="1600" dirty="0">
                    <a:latin typeface="Helvetica" panose="020B0604020202020204" pitchFamily="34" charset="0"/>
                    <a:cs typeface="Helvetica" panose="020B0604020202020204" pitchFamily="34" charset="0"/>
                  </a:rPr>
                  <a:t>For each outcome variable, jointly impute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oMath>
                </a14:m>
                <a:r>
                  <a:rPr lang="en-US" sz="1600" i="1" dirty="0">
                    <a:latin typeface="Helvetica" panose="020B0604020202020204" pitchFamily="34" charset="0"/>
                    <a:cs typeface="Helvetica" panose="020B0604020202020204" pitchFamily="34" charset="0"/>
                  </a:rPr>
                  <a:t> </a:t>
                </a:r>
                <a:r>
                  <a:rPr lang="en-US" sz="1600" dirty="0">
                    <a:latin typeface="Helvetica" panose="020B0604020202020204" pitchFamily="34" charset="0"/>
                    <a:cs typeface="Helvetica" panose="020B0604020202020204" pitchFamily="34" charset="0"/>
                  </a:rPr>
                  <a:t>based on </a:t>
                </a:r>
                <a14:m>
                  <m:oMath xmlns:m="http://schemas.openxmlformats.org/officeDocument/2006/math">
                    <m:r>
                      <a:rPr lang="en-US" sz="1600" b="0" i="1" smtClean="0">
                        <a:latin typeface="Cambria Math" panose="02040503050406030204" pitchFamily="18" charset="0"/>
                      </a:rPr>
                      <m:t>𝑓</m:t>
                    </m:r>
                    <m:r>
                      <a:rPr lang="en-US" sz="1600" b="0" i="1" smtClean="0">
                        <a:latin typeface="Cambria Math" panose="02040503050406030204" pitchFamily="18" charset="0"/>
                      </a:rPr>
                      <m:t>(</m:t>
                    </m:r>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r>
                      <a:rPr lang="en-US" sz="1600" b="0" i="1" smtClean="0">
                        <a:latin typeface="Cambria Math" panose="02040503050406030204" pitchFamily="18" charset="0"/>
                      </a:rPr>
                      <m:t>|</m:t>
                    </m:r>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2</m:t>
                        </m:r>
                      </m:sub>
                    </m:sSub>
                    <m:r>
                      <a:rPr lang="en-US" sz="1600" b="0" i="1" smtClean="0">
                        <a:latin typeface="Cambria Math" panose="02040503050406030204" pitchFamily="18" charset="0"/>
                      </a:rPr>
                      <m:t>)</m:t>
                    </m:r>
                  </m:oMath>
                </a14:m>
                <a:endParaRPr lang="en-US" sz="1600" dirty="0">
                  <a:latin typeface="Helvetica" panose="020B0604020202020204" pitchFamily="34" charset="0"/>
                  <a:cs typeface="Helvetica" panose="020B0604020202020204" pitchFamily="34" charset="0"/>
                </a:endParaRPr>
              </a:p>
              <a:p>
                <a:pPr marL="0" indent="0">
                  <a:buNone/>
                </a:pPr>
                <a:endParaRPr lang="en-US" sz="1600" dirty="0">
                  <a:latin typeface="Helvetica" panose="020B0604020202020204" pitchFamily="34" charset="0"/>
                  <a:cs typeface="Helvetica" panose="020B0604020202020204" pitchFamily="34" charset="0"/>
                </a:endParaRPr>
              </a:p>
              <a:p>
                <a:r>
                  <a:rPr lang="en-US" sz="1600" dirty="0">
                    <a:latin typeface="Helvetica" panose="020B0604020202020204" pitchFamily="34" charset="0"/>
                    <a:cs typeface="Helvetica" panose="020B0604020202020204" pitchFamily="34" charset="0"/>
                  </a:rPr>
                  <a:t> </a:t>
                </a:r>
                <a14:m>
                  <m:oMath xmlns:m="http://schemas.openxmlformats.org/officeDocument/2006/math">
                    <m:r>
                      <a:rPr lang="en-US" sz="1600" i="1">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e>
                    </m:d>
                  </m:oMath>
                </a14:m>
                <a:endParaRPr lang="en-US" sz="1600" b="0" i="1" dirty="0">
                  <a:latin typeface="Cambria Math" panose="02040503050406030204" pitchFamily="18" charset="0"/>
                </a:endParaRPr>
              </a:p>
              <a:p>
                <a14:m>
                  <m:oMath xmlns:m="http://schemas.openxmlformats.org/officeDocument/2006/math">
                    <m:r>
                      <a:rPr lang="en-US" sz="1600" i="1">
                        <a:latin typeface="Cambria Math" panose="02040503050406030204" pitchFamily="18" charset="0"/>
                      </a:rPr>
                      <m:t>=</m:t>
                    </m:r>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2</m:t>
                            </m:r>
                          </m:sub>
                        </m:sSub>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𝑡</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𝑤</m:t>
                            </m:r>
                          </m:sup>
                        </m:sSubSup>
                      </m:e>
                      <m:e>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2</m:t>
                            </m:r>
                          </m:sub>
                        </m:sSub>
                        <m:r>
                          <a:rPr lang="en-US" sz="1600" b="0" i="1" smtClean="0">
                            <a:latin typeface="Cambria Math" panose="02040503050406030204" pitchFamily="18" charset="0"/>
                          </a:rPr>
                          <m:t>,</m:t>
                        </m:r>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𝑓</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e>
                    </m:d>
                  </m:oMath>
                </a14:m>
                <a:r>
                  <a:rPr lang="en-US" sz="1600" b="0" i="1" dirty="0">
                    <a:latin typeface="Cambria Math" panose="02040503050406030204" pitchFamily="18" charset="0"/>
                  </a:rPr>
                  <a:t> </a:t>
                </a:r>
              </a:p>
              <a:p>
                <a14:m>
                  <m:oMath xmlns:m="http://schemas.openxmlformats.org/officeDocument/2006/math">
                    <m:r>
                      <a:rPr lang="en-US" sz="1600" b="0" i="1" smtClean="0">
                        <a:latin typeface="Cambria Math" panose="02040503050406030204" pitchFamily="18" charset="0"/>
                      </a:rPr>
                      <m:t>    </m:t>
                    </m:r>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𝑤</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e>
                    </m:d>
                  </m:oMath>
                </a14:m>
                <a:r>
                  <a:rPr lang="en-US" sz="1600" b="0" i="1" dirty="0">
                    <a:latin typeface="Cambria Math" panose="02040503050406030204" pitchFamily="18" charset="0"/>
                  </a:rPr>
                  <a:t> </a:t>
                </a:r>
              </a:p>
              <a:p>
                <a:pPr/>
                <a14:m>
                  <m:oMathPara xmlns:m="http://schemas.openxmlformats.org/officeDocument/2006/math">
                    <m:oMathParaPr>
                      <m:jc m:val="left"/>
                    </m:oMathParaPr>
                    <m:oMath xmlns:m="http://schemas.openxmlformats.org/officeDocument/2006/math">
                      <m:r>
                        <a:rPr lang="en-US" sz="1600" b="0" i="0" smtClean="0">
                          <a:latin typeface="Cambria Math" panose="02040503050406030204" pitchFamily="18" charset="0"/>
                        </a:rPr>
                        <m:t>=</m:t>
                      </m:r>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r>
                            <a:rPr lang="en-US" sz="1600" i="1" smtClean="0">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r>
                            <a:rPr lang="en-US" sz="1600" i="1" smtClean="0">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b="0" i="1" smtClean="0">
                                  <a:latin typeface="Cambria Math" panose="02040503050406030204" pitchFamily="18" charset="0"/>
                                </a:rPr>
                                <m:t>𝑤</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d>
                    </m:oMath>
                  </m:oMathPara>
                </a14:m>
                <a:endParaRPr lang="en-US" sz="1600" dirty="0">
                  <a:latin typeface="Helvetica" panose="020B0604020202020204" pitchFamily="34" charset="0"/>
                  <a:cs typeface="Helvetica" panose="020B0604020202020204" pitchFamily="34" charset="0"/>
                </a:endParaRPr>
              </a:p>
              <a:p>
                <a:r>
                  <a:rPr lang="en-US" sz="1600" dirty="0">
                    <a:latin typeface="Helvetica" panose="020B0604020202020204" pitchFamily="34" charset="0"/>
                    <a:cs typeface="Helvetica" panose="020B0604020202020204" pitchFamily="34" charset="0"/>
                  </a:rPr>
                  <a:t>Assuming independence between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oMath>
                </a14:m>
                <a:r>
                  <a:rPr lang="en-US" sz="1600" dirty="0">
                    <a:latin typeface="Helvetica" panose="020B0604020202020204" pitchFamily="34" charset="0"/>
                    <a:cs typeface="Helvetica" panose="020B0604020202020204" pitchFamily="34" charset="0"/>
                  </a:rPr>
                  <a:t>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oMath>
                </a14:m>
                <a:r>
                  <a:rPr lang="en-US" sz="1600" dirty="0"/>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b="0" i="1" smtClean="0">
                        <a:latin typeface="Cambria Math" panose="02040503050406030204" pitchFamily="18" charset="0"/>
                      </a:rPr>
                      <m:t>, </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oMath>
                </a14:m>
                <a:r>
                  <a:rPr lang="en-US" sz="1600" dirty="0">
                    <a:latin typeface="Helvetica" panose="020B0604020202020204" pitchFamily="34" charset="0"/>
                    <a:cs typeface="Helvetica" panose="020B0604020202020204" pitchFamily="34" charset="0"/>
                  </a:rPr>
                  <a:t>.</a:t>
                </a:r>
              </a:p>
            </p:txBody>
          </p:sp>
        </mc:Choice>
        <mc:Fallback xmlns="">
          <p:sp>
            <p:nvSpPr>
              <p:cNvPr id="38" name="TextBox 37"/>
              <p:cNvSpPr txBox="1">
                <a:spLocks noRot="1" noChangeAspect="1" noMove="1" noResize="1" noEditPoints="1" noAdjustHandles="1" noChangeArrowheads="1" noChangeShapeType="1" noTextEdit="1"/>
              </p:cNvSpPr>
              <p:nvPr/>
            </p:nvSpPr>
            <p:spPr>
              <a:xfrm>
                <a:off x="0" y="1026761"/>
                <a:ext cx="9143999" cy="2149050"/>
              </a:xfrm>
              <a:prstGeom prst="rect">
                <a:avLst/>
              </a:prstGeom>
              <a:blipFill>
                <a:blip r:embed="rId3"/>
                <a:stretch>
                  <a:fillRect l="-333" b="-2266"/>
                </a:stretch>
              </a:blipFill>
            </p:spPr>
            <p:txBody>
              <a:bodyPr/>
              <a:lstStyle/>
              <a:p>
                <a:r>
                  <a:rPr lang="en-US">
                    <a:noFill/>
                  </a:rPr>
                  <a:t> </a:t>
                </a:r>
              </a:p>
            </p:txBody>
          </p:sp>
        </mc:Fallback>
      </mc:AlternateContent>
      <p:sp>
        <p:nvSpPr>
          <p:cNvPr id="47" name="Rectangle 46"/>
          <p:cNvSpPr/>
          <p:nvPr/>
        </p:nvSpPr>
        <p:spPr>
          <a:xfrm>
            <a:off x="2126996" y="609414"/>
            <a:ext cx="4890008" cy="369332"/>
          </a:xfrm>
          <a:prstGeom prst="rect">
            <a:avLst/>
          </a:prstGeom>
        </p:spPr>
        <p:txBody>
          <a:bodyPr wrap="square">
            <a:spAutoFit/>
          </a:bodyPr>
          <a:lstStyle/>
          <a:p>
            <a:pPr algn="ctr"/>
            <a:r>
              <a:rPr lang="en-US" b="1" dirty="0">
                <a:latin typeface="Helvetica" panose="020B0604020202020204" pitchFamily="34" charset="0"/>
                <a:cs typeface="Helvetica" panose="020B0604020202020204" pitchFamily="34" charset="0"/>
              </a:rPr>
              <a:t>2018</a:t>
            </a:r>
          </a:p>
        </p:txBody>
      </p:sp>
    </p:spTree>
    <p:extLst>
      <p:ext uri="{BB962C8B-B14F-4D97-AF65-F5344CB8AC3E}">
        <p14:creationId xmlns:p14="http://schemas.microsoft.com/office/powerpoint/2010/main" val="1371090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ítulo 1">
            <a:extLst>
              <a:ext uri="{FF2B5EF4-FFF2-40B4-BE49-F238E27FC236}">
                <a16:creationId xmlns:a16="http://schemas.microsoft.com/office/drawing/2014/main" id="{93D2A21E-2277-4E55-0314-3FFE72D4E720}"/>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Imputation strategy</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8" name="TextBox 37"/>
              <p:cNvSpPr txBox="1"/>
              <p:nvPr/>
            </p:nvSpPr>
            <p:spPr>
              <a:xfrm>
                <a:off x="-1" y="765435"/>
                <a:ext cx="9143999" cy="707053"/>
              </a:xfrm>
              <a:prstGeom prst="rect">
                <a:avLst/>
              </a:prstGeom>
              <a:noFill/>
            </p:spPr>
            <p:txBody>
              <a:bodyPr wrap="square" rtlCol="0">
                <a:spAutoFit/>
              </a:bodyPr>
              <a:lstStyle/>
              <a:p>
                <a:pPr marL="0" indent="0">
                  <a:buNone/>
                </a:pPr>
                <a:r>
                  <a:rPr lang="en-US" sz="1600" dirty="0">
                    <a:latin typeface="Helvetica" panose="020B0604020202020204" pitchFamily="34" charset="0"/>
                    <a:cs typeface="Helvetica" panose="020B0604020202020204" pitchFamily="34" charset="0"/>
                  </a:rPr>
                  <a:t>For this part </a:t>
                </a:r>
                <a14:m>
                  <m:oMath xmlns:m="http://schemas.openxmlformats.org/officeDocument/2006/math">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r>
                          <a:rPr lang="en-US" sz="1600" i="1">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e>
                    </m:d>
                    <m:r>
                      <a:rPr lang="en-US" sz="1600" b="0" i="1" smtClean="0">
                        <a:latin typeface="Cambria Math" panose="02040503050406030204" pitchFamily="18" charset="0"/>
                      </a:rPr>
                      <m:t>,</m:t>
                    </m:r>
                  </m:oMath>
                </a14:m>
                <a:r>
                  <a:rPr lang="en-US" sz="1600" b="0" i="0" dirty="0">
                    <a:latin typeface="Helvetica" panose="020B0604020202020204" pitchFamily="34" charset="0"/>
                    <a:cs typeface="Helvetica" panose="020B0604020202020204" pitchFamily="34" charset="0"/>
                  </a:rPr>
                  <a:t> we specify different models depending on the principal strata defined by the potential response indicators</a:t>
                </a:r>
                <a:endParaRPr lang="en-US" sz="1600" dirty="0">
                  <a:latin typeface="Helvetica" panose="020B0604020202020204" pitchFamily="34" charset="0"/>
                  <a:cs typeface="Helvetica" panose="020B0604020202020204" pitchFamily="34" charset="0"/>
                </a:endParaRPr>
              </a:p>
            </p:txBody>
          </p:sp>
        </mc:Choice>
        <mc:Fallback xmlns="">
          <p:sp>
            <p:nvSpPr>
              <p:cNvPr id="38" name="TextBox 37"/>
              <p:cNvSpPr txBox="1">
                <a:spLocks noRot="1" noChangeAspect="1" noMove="1" noResize="1" noEditPoints="1" noAdjustHandles="1" noChangeArrowheads="1" noChangeShapeType="1" noTextEdit="1"/>
              </p:cNvSpPr>
              <p:nvPr/>
            </p:nvSpPr>
            <p:spPr>
              <a:xfrm>
                <a:off x="-1" y="765435"/>
                <a:ext cx="9143999" cy="707053"/>
              </a:xfrm>
              <a:prstGeom prst="rect">
                <a:avLst/>
              </a:prstGeom>
              <a:blipFill>
                <a:blip r:embed="rId3"/>
                <a:stretch>
                  <a:fillRect l="-333" b="-10345"/>
                </a:stretch>
              </a:blipFill>
            </p:spPr>
            <p:txBody>
              <a:bodyPr/>
              <a:lstStyle/>
              <a:p>
                <a:r>
                  <a:rPr lang="en-US">
                    <a:noFill/>
                  </a:rPr>
                  <a:t> </a:t>
                </a:r>
              </a:p>
            </p:txBody>
          </p:sp>
        </mc:Fallback>
      </mc:AlternateContent>
      <p:sp>
        <p:nvSpPr>
          <p:cNvPr id="47" name="Rectangle 46"/>
          <p:cNvSpPr/>
          <p:nvPr/>
        </p:nvSpPr>
        <p:spPr>
          <a:xfrm>
            <a:off x="2126995" y="424748"/>
            <a:ext cx="4890008" cy="369332"/>
          </a:xfrm>
          <a:prstGeom prst="rect">
            <a:avLst/>
          </a:prstGeom>
        </p:spPr>
        <p:txBody>
          <a:bodyPr wrap="square">
            <a:spAutoFit/>
          </a:bodyPr>
          <a:lstStyle/>
          <a:p>
            <a:pPr algn="ctr"/>
            <a:r>
              <a:rPr lang="en-US" b="1" dirty="0">
                <a:latin typeface="Helvetica" panose="020B0604020202020204" pitchFamily="34" charset="0"/>
                <a:cs typeface="Helvetica" panose="020B0604020202020204" pitchFamily="34" charset="0"/>
              </a:rPr>
              <a:t>2018</a:t>
            </a:r>
          </a:p>
        </p:txBody>
      </p:sp>
      <mc:AlternateContent xmlns:mc="http://schemas.openxmlformats.org/markup-compatibility/2006" xmlns:a14="http://schemas.microsoft.com/office/drawing/2010/main">
        <mc:Choice Requires="a14">
          <p:graphicFrame>
            <p:nvGraphicFramePr>
              <p:cNvPr id="2" name="Table 1"/>
              <p:cNvGraphicFramePr>
                <a:graphicFrameLocks noGrp="1"/>
              </p:cNvGraphicFramePr>
              <p:nvPr/>
            </p:nvGraphicFramePr>
            <p:xfrm>
              <a:off x="0" y="1417509"/>
              <a:ext cx="9143999" cy="2966720"/>
            </p:xfrm>
            <a:graphic>
              <a:graphicData uri="http://schemas.openxmlformats.org/drawingml/2006/table">
                <a:tbl>
                  <a:tblPr firstRow="1" bandRow="1">
                    <a:tableStyleId>{9D7B26C5-4107-4FEC-AEDC-1716B250A1EF}</a:tableStyleId>
                  </a:tblPr>
                  <a:tblGrid>
                    <a:gridCol w="457200">
                      <a:extLst>
                        <a:ext uri="{9D8B030D-6E8A-4147-A177-3AD203B41FA5}">
                          <a16:colId xmlns:a16="http://schemas.microsoft.com/office/drawing/2014/main" val="628035740"/>
                        </a:ext>
                      </a:extLst>
                    </a:gridCol>
                    <a:gridCol w="2408464">
                      <a:extLst>
                        <a:ext uri="{9D8B030D-6E8A-4147-A177-3AD203B41FA5}">
                          <a16:colId xmlns:a16="http://schemas.microsoft.com/office/drawing/2014/main" val="4129484102"/>
                        </a:ext>
                      </a:extLst>
                    </a:gridCol>
                    <a:gridCol w="6278335">
                      <a:extLst>
                        <a:ext uri="{9D8B030D-6E8A-4147-A177-3AD203B41FA5}">
                          <a16:colId xmlns:a16="http://schemas.microsoft.com/office/drawing/2014/main" val="520919265"/>
                        </a:ext>
                      </a:extLst>
                    </a:gridCol>
                  </a:tblGrid>
                  <a:tr h="370840">
                    <a:tc>
                      <a:txBody>
                        <a:bodyPr/>
                        <a:lstStyle/>
                        <a:p>
                          <a:pPr algn="ctr"/>
                          <a:r>
                            <a:rPr lang="en-US" sz="1400" b="0" dirty="0">
                              <a:latin typeface="Helvetica" panose="020B0604020202020204" pitchFamily="34" charset="0"/>
                              <a:cs typeface="Helvetica" panose="020B0604020202020204" pitchFamily="34" charset="0"/>
                            </a:rPr>
                            <a:t>H</a:t>
                          </a:r>
                        </a:p>
                      </a:txBody>
                      <a:tcPr anchor="ctr"/>
                    </a:tc>
                    <a:tc>
                      <a:txBody>
                        <a:bodyPr/>
                        <a:lstStyle/>
                        <a:p>
                          <a:pPr algn="ctr"/>
                          <a:r>
                            <a:rPr lang="en-US" sz="1400" b="0" dirty="0">
                              <a:latin typeface="Helvetica" panose="020B0604020202020204" pitchFamily="34" charset="0"/>
                              <a:cs typeface="Helvetica" panose="020B0604020202020204" pitchFamily="34" charset="0"/>
                            </a:rPr>
                            <a:t>Conditions</a:t>
                          </a:r>
                        </a:p>
                      </a:txBody>
                      <a:tcPr anchor="ctr"/>
                    </a:tc>
                    <a:tc>
                      <a:txBody>
                        <a:bodyPr/>
                        <a:lstStyle/>
                        <a:p>
                          <a:pPr algn="ctr"/>
                          <a:r>
                            <a:rPr lang="en-US" sz="1400" b="0" dirty="0">
                              <a:latin typeface="Helvetica" panose="020B0604020202020204" pitchFamily="34" charset="0"/>
                              <a:cs typeface="Helvetica" panose="020B0604020202020204" pitchFamily="34" charset="0"/>
                            </a:rPr>
                            <a:t>Models</a:t>
                          </a:r>
                        </a:p>
                      </a:txBody>
                      <a:tcPr anchor="ctr"/>
                    </a:tc>
                    <a:extLst>
                      <a:ext uri="{0D108BD9-81ED-4DB2-BD59-A6C34878D82A}">
                        <a16:rowId xmlns:a16="http://schemas.microsoft.com/office/drawing/2014/main" val="2318649875"/>
                      </a:ext>
                    </a:extLst>
                  </a:tr>
                  <a:tr h="370840">
                    <a:tc>
                      <a:txBody>
                        <a:bodyPr/>
                        <a:lstStyle/>
                        <a:p>
                          <a:r>
                            <a:rPr lang="en-US" sz="1400" dirty="0"/>
                            <a:t>H1</a:t>
                          </a:r>
                        </a:p>
                      </a:txBody>
                      <a:tcPr/>
                    </a:tc>
                    <a:tc>
                      <a:txBody>
                        <a:bodyPr/>
                        <a:lstStyle/>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=1</m:t>
                                </m:r>
                              </m:oMath>
                            </m:oMathPara>
                          </a14:m>
                          <a:endParaRPr lang="en-US" sz="1400" b="0" dirty="0">
                            <a:latin typeface="HelveticaNeue Condensed"/>
                          </a:endParaRPr>
                        </a:p>
                      </a:txBody>
                      <a:tcPr/>
                    </a:tc>
                    <a:tc>
                      <a:txBody>
                        <a:bodyPr/>
                        <a:lstStyle/>
                        <a:p>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smtClean="0">
                                      <a:solidFill>
                                        <a:schemeClr val="tx1"/>
                                      </a:solidFill>
                                      <a:latin typeface="Cambria Math" panose="02040503050406030204" pitchFamily="18" charset="0"/>
                                      <a:ea typeface="+mn-ea"/>
                                      <a:cs typeface="+mn-cs"/>
                                    </a:rPr>
                                  </m:ctrlPr>
                                </m:dPr>
                                <m:e>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up>
                                      <m:r>
                                        <a:rPr lang="en-US" sz="1400" b="0" i="1" kern="1200" smtClean="0">
                                          <a:solidFill>
                                            <a:schemeClr val="tx1"/>
                                          </a:solidFill>
                                          <a:latin typeface="Cambria Math" panose="02040503050406030204" pitchFamily="18" charset="0"/>
                                          <a:ea typeface="+mn-ea"/>
                                          <a:cs typeface="+mn-cs"/>
                                        </a:rPr>
                                        <m:t>𝑓</m:t>
                                      </m:r>
                                    </m:sup>
                                  </m:sSubSup>
                                </m:e>
                                <m:e>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Sub>
                                </m:e>
                              </m:d>
                              <m:r>
                                <a:rPr lang="en-US" sz="1400" b="0" i="1" kern="1200" smtClean="0">
                                  <a:solidFill>
                                    <a:schemeClr val="tx1"/>
                                  </a:solidFill>
                                  <a:latin typeface="Cambria Math" panose="02040503050406030204" pitchFamily="18" charset="0"/>
                                  <a:ea typeface="+mn-ea"/>
                                  <a:cs typeface="+mn-cs"/>
                                </a:rPr>
                                <m:t>=</m:t>
                              </m:r>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up>
                                  <m:r>
                                    <a:rPr lang="en-US" sz="1400" b="0" i="1" kern="1200" smtClean="0">
                                      <a:solidFill>
                                        <a:schemeClr val="tx1"/>
                                      </a:solidFill>
                                      <a:latin typeface="Cambria Math" panose="02040503050406030204" pitchFamily="18" charset="0"/>
                                      <a:ea typeface="+mn-ea"/>
                                      <a:cs typeface="+mn-cs"/>
                                    </a:rPr>
                                    <m:t>𝑓</m:t>
                                  </m:r>
                                </m:sup>
                              </m:sSubSup>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Sub>
                            </m:oMath>
                          </a14:m>
                          <a:r>
                            <a:rPr lang="en-US" sz="1400" b="0" i="1" kern="1200" dirty="0">
                              <a:solidFill>
                                <a:schemeClr val="tx1"/>
                              </a:solidFill>
                              <a:latin typeface="Cambria Math" panose="02040503050406030204" pitchFamily="18" charset="0"/>
                              <a:ea typeface="+mn-ea"/>
                              <a:cs typeface="+mn-cs"/>
                            </a:rPr>
                            <a:t>; </a:t>
                          </a:r>
                          <a14:m>
                            <m:oMath xmlns:m="http://schemas.openxmlformats.org/officeDocument/2006/math">
                              <m:r>
                                <a:rPr lang="en-US" sz="1400" b="0" i="1" kern="1200" smtClean="0">
                                  <a:solidFill>
                                    <a:schemeClr val="tx1"/>
                                  </a:solidFill>
                                  <a:latin typeface="Cambria Math" panose="02040503050406030204" pitchFamily="18" charset="0"/>
                                  <a:ea typeface="+mn-ea"/>
                                  <a:cs typeface="+mn-cs"/>
                                </a:rPr>
                                <m:t> </m:t>
                              </m:r>
                              <m:r>
                                <a:rPr lang="en-US" sz="1400" b="0" i="1" kern="120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up>
                                      <m:r>
                                        <a:rPr lang="en-US" sz="1400" b="0" i="1" kern="1200" smtClean="0">
                                          <a:solidFill>
                                            <a:schemeClr val="tx1"/>
                                          </a:solidFill>
                                          <a:latin typeface="Cambria Math" panose="02040503050406030204" pitchFamily="18" charset="0"/>
                                          <a:ea typeface="+mn-ea"/>
                                          <a:cs typeface="+mn-cs"/>
                                        </a:rPr>
                                        <m:t>𝑡</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up>
                                  <m:r>
                                    <a:rPr lang="en-US" sz="1400" b="0" i="1" kern="1200" smtClean="0">
                                      <a:solidFill>
                                        <a:schemeClr val="tx1"/>
                                      </a:solidFill>
                                      <a:latin typeface="Cambria Math" panose="02040503050406030204" pitchFamily="18" charset="0"/>
                                      <a:ea typeface="+mn-ea"/>
                                      <a:cs typeface="+mn-cs"/>
                                    </a:rPr>
                                    <m:t>𝑡</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sub>
                              </m:sSub>
                            </m:oMath>
                          </a14:m>
                          <a:r>
                            <a:rPr lang="en-US" sz="1400" b="0" i="1" kern="1200" dirty="0">
                              <a:solidFill>
                                <a:schemeClr val="tx1"/>
                              </a:solidFill>
                              <a:latin typeface="Cambria Math" panose="02040503050406030204" pitchFamily="18" charset="0"/>
                              <a:ea typeface="+mn-ea"/>
                              <a:cs typeface="+mn-cs"/>
                            </a:rPr>
                            <a:t>;</a:t>
                          </a:r>
                          <a:r>
                            <a:rPr lang="en-US" sz="1400" b="0" i="1" kern="1200" baseline="0" dirty="0">
                              <a:solidFill>
                                <a:schemeClr val="tx1"/>
                              </a:solidFill>
                              <a:latin typeface="Cambria Math" panose="02040503050406030204" pitchFamily="18" charset="0"/>
                              <a:ea typeface="+mn-ea"/>
                              <a:cs typeface="+mn-cs"/>
                            </a:rPr>
                            <a:t> </a:t>
                          </a:r>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up>
                                      <m:r>
                                        <a:rPr lang="en-US" sz="1400" b="0" i="1" kern="1200" smtClean="0">
                                          <a:solidFill>
                                            <a:schemeClr val="tx1"/>
                                          </a:solidFill>
                                          <a:latin typeface="Cambria Math" panose="02040503050406030204" pitchFamily="18" charset="0"/>
                                          <a:ea typeface="+mn-ea"/>
                                          <a:cs typeface="+mn-cs"/>
                                        </a:rPr>
                                        <m:t>𝑤</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up>
                                  <m:r>
                                    <a:rPr lang="en-US" sz="1400" b="0" i="1" kern="1200" smtClean="0">
                                      <a:solidFill>
                                        <a:schemeClr val="tx1"/>
                                      </a:solidFill>
                                      <a:latin typeface="Cambria Math" panose="02040503050406030204" pitchFamily="18" charset="0"/>
                                      <a:ea typeface="+mn-ea"/>
                                      <a:cs typeface="+mn-cs"/>
                                    </a:rPr>
                                    <m:t>𝑤</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1</m:t>
                                  </m:r>
                                </m:sub>
                              </m:sSub>
                            </m:oMath>
                          </a14:m>
                          <a:endParaRPr lang="en-US" sz="1400" b="0" i="1" kern="1200" dirty="0">
                            <a:solidFill>
                              <a:schemeClr val="tx1"/>
                            </a:solidFill>
                            <a:latin typeface="Cambria Math" panose="02040503050406030204" pitchFamily="18" charset="0"/>
                            <a:ea typeface="+mn-ea"/>
                            <a:cs typeface="+mn-cs"/>
                          </a:endParaRPr>
                        </a:p>
                      </a:txBody>
                      <a:tcPr/>
                    </a:tc>
                    <a:extLst>
                      <a:ext uri="{0D108BD9-81ED-4DB2-BD59-A6C34878D82A}">
                        <a16:rowId xmlns:a16="http://schemas.microsoft.com/office/drawing/2014/main" val="804215153"/>
                      </a:ext>
                    </a:extLst>
                  </a:tr>
                  <a:tr h="370840">
                    <a:tc>
                      <a:txBody>
                        <a:bodyPr/>
                        <a:lstStyle/>
                        <a:p>
                          <a:r>
                            <a:rPr lang="en-US" sz="1400" dirty="0"/>
                            <a:t>H2</a:t>
                          </a:r>
                        </a:p>
                      </a:txBody>
                      <a:tcPr/>
                    </a:tc>
                    <a:tc>
                      <a:txBody>
                        <a:bodyPr/>
                        <a:lstStyle/>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=0</m:t>
                                </m:r>
                              </m:oMath>
                            </m:oMathPara>
                          </a14:m>
                          <a:endParaRPr lang="en-US" sz="1400" b="0" dirty="0">
                            <a:latin typeface="HelveticaNeue Condensed"/>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smtClean="0">
                                      <a:solidFill>
                                        <a:schemeClr val="tx1"/>
                                      </a:solidFill>
                                      <a:latin typeface="Cambria Math" panose="02040503050406030204" pitchFamily="18" charset="0"/>
                                      <a:ea typeface="+mn-ea"/>
                                      <a:cs typeface="+mn-cs"/>
                                    </a:rPr>
                                  </m:ctrlPr>
                                </m:dPr>
                                <m:e>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up>
                                      <m:r>
                                        <a:rPr lang="en-US" sz="1400" b="0" i="1" kern="1200" smtClean="0">
                                          <a:solidFill>
                                            <a:schemeClr val="tx1"/>
                                          </a:solidFill>
                                          <a:latin typeface="Cambria Math" panose="02040503050406030204" pitchFamily="18" charset="0"/>
                                          <a:ea typeface="+mn-ea"/>
                                          <a:cs typeface="+mn-cs"/>
                                        </a:rPr>
                                        <m:t>𝑓</m:t>
                                      </m:r>
                                    </m:sup>
                                  </m:sSubSup>
                                </m:e>
                                <m:e>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Sub>
                                </m:e>
                              </m:d>
                              <m:r>
                                <a:rPr lang="en-US" sz="1400" b="0" i="1" kern="1200" smtClean="0">
                                  <a:solidFill>
                                    <a:schemeClr val="tx1"/>
                                  </a:solidFill>
                                  <a:latin typeface="Cambria Math" panose="02040503050406030204" pitchFamily="18" charset="0"/>
                                  <a:ea typeface="+mn-ea"/>
                                  <a:cs typeface="+mn-cs"/>
                                </a:rPr>
                                <m:t>=</m:t>
                              </m:r>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up>
                                  <m:r>
                                    <a:rPr lang="en-US" sz="1400" b="0" i="1" kern="1200" smtClean="0">
                                      <a:solidFill>
                                        <a:schemeClr val="tx1"/>
                                      </a:solidFill>
                                      <a:latin typeface="Cambria Math" panose="02040503050406030204" pitchFamily="18" charset="0"/>
                                      <a:ea typeface="+mn-ea"/>
                                      <a:cs typeface="+mn-cs"/>
                                    </a:rPr>
                                    <m:t>𝑓</m:t>
                                  </m:r>
                                </m:sup>
                              </m:sSubSup>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Sub>
                            </m:oMath>
                          </a14:m>
                          <a:r>
                            <a:rPr lang="en-US" sz="1400" b="0" i="1" kern="1200" dirty="0">
                              <a:solidFill>
                                <a:schemeClr val="tx1"/>
                              </a:solidFill>
                              <a:latin typeface="Cambria Math" panose="02040503050406030204" pitchFamily="18" charset="0"/>
                              <a:ea typeface="+mn-ea"/>
                              <a:cs typeface="+mn-cs"/>
                            </a:rPr>
                            <a:t>; </a:t>
                          </a:r>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up>
                                      <m:r>
                                        <a:rPr lang="en-US" sz="1400" b="0" i="1" kern="1200" smtClean="0">
                                          <a:solidFill>
                                            <a:schemeClr val="tx1"/>
                                          </a:solidFill>
                                          <a:latin typeface="Cambria Math" panose="02040503050406030204" pitchFamily="18" charset="0"/>
                                          <a:ea typeface="+mn-ea"/>
                                          <a:cs typeface="+mn-cs"/>
                                        </a:rPr>
                                        <m:t>𝑡</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up>
                                  <m:r>
                                    <a:rPr lang="en-US" sz="1400" b="0" i="1" kern="1200" smtClean="0">
                                      <a:solidFill>
                                        <a:schemeClr val="tx1"/>
                                      </a:solidFill>
                                      <a:latin typeface="Cambria Math" panose="02040503050406030204" pitchFamily="18" charset="0"/>
                                      <a:ea typeface="+mn-ea"/>
                                      <a:cs typeface="+mn-cs"/>
                                    </a:rPr>
                                    <m:t>𝑤</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2</m:t>
                                  </m:r>
                                </m:sub>
                              </m:sSub>
                            </m:oMath>
                          </a14:m>
                          <a:endParaRPr lang="en-US" sz="1400" b="0" i="1" kern="1200" dirty="0">
                            <a:solidFill>
                              <a:schemeClr val="tx1"/>
                            </a:solidFill>
                            <a:latin typeface="Cambria Math" panose="02040503050406030204" pitchFamily="18" charset="0"/>
                            <a:ea typeface="+mn-ea"/>
                            <a:cs typeface="+mn-cs"/>
                          </a:endParaRPr>
                        </a:p>
                      </a:txBody>
                      <a:tcPr/>
                    </a:tc>
                    <a:extLst>
                      <a:ext uri="{0D108BD9-81ED-4DB2-BD59-A6C34878D82A}">
                        <a16:rowId xmlns:a16="http://schemas.microsoft.com/office/drawing/2014/main" val="2031935246"/>
                      </a:ext>
                    </a:extLst>
                  </a:tr>
                  <a:tr h="370840">
                    <a:tc>
                      <a:txBody>
                        <a:bodyPr/>
                        <a:lstStyle/>
                        <a:p>
                          <a:r>
                            <a:rPr lang="en-US" sz="1400" dirty="0"/>
                            <a:t>H3</a:t>
                          </a:r>
                        </a:p>
                      </a:txBody>
                      <a:tcPr/>
                    </a:tc>
                    <a:tc>
                      <a:txBody>
                        <a:bodyPr/>
                        <a:lstStyle/>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=0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=1</m:t>
                                </m:r>
                              </m:oMath>
                            </m:oMathPara>
                          </a14:m>
                          <a:endParaRPr lang="en-US" sz="1400" b="0" dirty="0">
                            <a:latin typeface="HelveticaNeue Condensed"/>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up>
                                      <m:r>
                                        <a:rPr lang="en-US" sz="1400" b="0" i="1" kern="1200" smtClean="0">
                                          <a:solidFill>
                                            <a:schemeClr val="tx1"/>
                                          </a:solidFill>
                                          <a:latin typeface="Cambria Math" panose="02040503050406030204" pitchFamily="18" charset="0"/>
                                          <a:ea typeface="+mn-ea"/>
                                          <a:cs typeface="+mn-cs"/>
                                        </a:rPr>
                                        <m:t>𝑡</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up>
                                  <m:r>
                                    <a:rPr lang="en-US" sz="1400" b="0" i="1" kern="1200" smtClean="0">
                                      <a:solidFill>
                                        <a:schemeClr val="tx1"/>
                                      </a:solidFill>
                                      <a:latin typeface="Cambria Math" panose="02040503050406030204" pitchFamily="18" charset="0"/>
                                      <a:ea typeface="+mn-ea"/>
                                      <a:cs typeface="+mn-cs"/>
                                    </a:rPr>
                                    <m:t>𝑡</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Sub>
                            </m:oMath>
                          </a14:m>
                          <a:r>
                            <a:rPr lang="en-US" sz="1400" b="0" i="1" kern="1200" dirty="0">
                              <a:solidFill>
                                <a:schemeClr val="tx1"/>
                              </a:solidFill>
                              <a:latin typeface="Cambria Math" panose="02040503050406030204" pitchFamily="18" charset="0"/>
                              <a:ea typeface="+mn-ea"/>
                              <a:cs typeface="+mn-cs"/>
                            </a:rPr>
                            <a:t>;</a:t>
                          </a:r>
                          <a:r>
                            <a:rPr lang="en-US" sz="1400" b="0" i="1" kern="1200" baseline="0" dirty="0">
                              <a:solidFill>
                                <a:schemeClr val="tx1"/>
                              </a:solidFill>
                              <a:latin typeface="Cambria Math" panose="02040503050406030204" pitchFamily="18" charset="0"/>
                              <a:ea typeface="+mn-ea"/>
                              <a:cs typeface="+mn-cs"/>
                            </a:rPr>
                            <a:t> </a:t>
                          </a:r>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up>
                                      <m:r>
                                        <a:rPr lang="en-US" sz="1400" b="0" i="1" kern="1200" smtClean="0">
                                          <a:solidFill>
                                            <a:schemeClr val="tx1"/>
                                          </a:solidFill>
                                          <a:latin typeface="Cambria Math" panose="02040503050406030204" pitchFamily="18" charset="0"/>
                                          <a:ea typeface="+mn-ea"/>
                                          <a:cs typeface="+mn-cs"/>
                                        </a:rPr>
                                        <m:t>𝑤</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up>
                                  <m:r>
                                    <a:rPr lang="en-US" sz="1400" b="0" i="1" kern="1200" smtClean="0">
                                      <a:solidFill>
                                        <a:schemeClr val="tx1"/>
                                      </a:solidFill>
                                      <a:latin typeface="Cambria Math" panose="02040503050406030204" pitchFamily="18" charset="0"/>
                                      <a:ea typeface="+mn-ea"/>
                                      <a:cs typeface="+mn-cs"/>
                                    </a:rPr>
                                    <m:t>𝑤</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3</m:t>
                                  </m:r>
                                </m:sub>
                              </m:sSub>
                            </m:oMath>
                          </a14:m>
                          <a:endParaRPr lang="en-US" sz="1400" b="0" i="1" kern="1200" dirty="0">
                            <a:solidFill>
                              <a:schemeClr val="tx1"/>
                            </a:solidFill>
                            <a:latin typeface="Cambria Math" panose="02040503050406030204" pitchFamily="18" charset="0"/>
                            <a:ea typeface="+mn-ea"/>
                            <a:cs typeface="+mn-cs"/>
                          </a:endParaRPr>
                        </a:p>
                      </a:txBody>
                      <a:tcPr/>
                    </a:tc>
                    <a:extLst>
                      <a:ext uri="{0D108BD9-81ED-4DB2-BD59-A6C34878D82A}">
                        <a16:rowId xmlns:a16="http://schemas.microsoft.com/office/drawing/2014/main" val="3799218788"/>
                      </a:ext>
                    </a:extLst>
                  </a:tr>
                  <a:tr h="370840">
                    <a:tc>
                      <a:txBody>
                        <a:bodyPr/>
                        <a:lstStyle/>
                        <a:p>
                          <a:r>
                            <a:rPr lang="en-US" sz="1400" dirty="0"/>
                            <a:t>H4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=0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=1</m:t>
                                </m:r>
                              </m:oMath>
                            </m:oMathPara>
                          </a14:m>
                          <a:endParaRPr lang="en-US" sz="1400" b="0" dirty="0">
                            <a:latin typeface="HelveticaNeue Condensed"/>
                          </a:endParaRPr>
                        </a:p>
                      </a:txBody>
                      <a:tcPr/>
                    </a:tc>
                    <a:tc>
                      <a:txBody>
                        <a:bodyPr/>
                        <a:lstStyle/>
                        <a:p>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smtClean="0">
                                      <a:solidFill>
                                        <a:schemeClr val="tx1"/>
                                      </a:solidFill>
                                      <a:latin typeface="Cambria Math" panose="02040503050406030204" pitchFamily="18" charset="0"/>
                                      <a:ea typeface="+mn-ea"/>
                                      <a:cs typeface="+mn-cs"/>
                                    </a:rPr>
                                  </m:ctrlPr>
                                </m:dPr>
                                <m:e>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up>
                                      <m:r>
                                        <a:rPr lang="en-US" sz="1400" b="0" i="1" kern="1200" smtClean="0">
                                          <a:solidFill>
                                            <a:schemeClr val="tx1"/>
                                          </a:solidFill>
                                          <a:latin typeface="Cambria Math" panose="02040503050406030204" pitchFamily="18" charset="0"/>
                                          <a:ea typeface="+mn-ea"/>
                                          <a:cs typeface="+mn-cs"/>
                                        </a:rPr>
                                        <m:t>𝑓</m:t>
                                      </m:r>
                                    </m:sup>
                                  </m:sSubSup>
                                </m:e>
                                <m:e>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Sub>
                                </m:e>
                              </m:d>
                              <m:r>
                                <a:rPr lang="en-US" sz="1400" b="0" i="1" kern="1200" smtClean="0">
                                  <a:solidFill>
                                    <a:schemeClr val="tx1"/>
                                  </a:solidFill>
                                  <a:latin typeface="Cambria Math" panose="02040503050406030204" pitchFamily="18" charset="0"/>
                                  <a:ea typeface="+mn-ea"/>
                                  <a:cs typeface="+mn-cs"/>
                                </a:rPr>
                                <m:t>=</m:t>
                              </m:r>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up>
                                  <m:r>
                                    <a:rPr lang="en-US" sz="1400" b="0" i="1" kern="1200" smtClean="0">
                                      <a:solidFill>
                                        <a:schemeClr val="tx1"/>
                                      </a:solidFill>
                                      <a:latin typeface="Cambria Math" panose="02040503050406030204" pitchFamily="18" charset="0"/>
                                      <a:ea typeface="+mn-ea"/>
                                      <a:cs typeface="+mn-cs"/>
                                    </a:rPr>
                                    <m:t>𝑓</m:t>
                                  </m:r>
                                </m:sup>
                              </m:sSubSup>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Sub>
                            </m:oMath>
                          </a14:m>
                          <a:r>
                            <a:rPr lang="en-US" sz="1400" b="0" i="1" kern="1200" dirty="0">
                              <a:solidFill>
                                <a:schemeClr val="tx1"/>
                              </a:solidFill>
                              <a:latin typeface="Cambria Math" panose="02040503050406030204" pitchFamily="18" charset="0"/>
                              <a:ea typeface="+mn-ea"/>
                              <a:cs typeface="+mn-cs"/>
                            </a:rPr>
                            <a:t>;</a:t>
                          </a:r>
                          <a:r>
                            <a:rPr lang="en-US" sz="1400" b="0" i="1" kern="1200" baseline="0" dirty="0">
                              <a:solidFill>
                                <a:schemeClr val="tx1"/>
                              </a:solidFill>
                              <a:latin typeface="Cambria Math" panose="02040503050406030204" pitchFamily="18" charset="0"/>
                              <a:ea typeface="+mn-ea"/>
                              <a:cs typeface="+mn-cs"/>
                            </a:rPr>
                            <a:t> </a:t>
                          </a:r>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up>
                                      <m:r>
                                        <a:rPr lang="en-US" sz="1400" b="0" i="1" kern="1200" smtClean="0">
                                          <a:solidFill>
                                            <a:schemeClr val="tx1"/>
                                          </a:solidFill>
                                          <a:latin typeface="Cambria Math" panose="02040503050406030204" pitchFamily="18" charset="0"/>
                                          <a:ea typeface="+mn-ea"/>
                                          <a:cs typeface="+mn-cs"/>
                                        </a:rPr>
                                        <m:t>𝑤</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up>
                                  <m:r>
                                    <a:rPr lang="en-US" sz="1400" b="0" i="1" kern="1200" smtClean="0">
                                      <a:solidFill>
                                        <a:schemeClr val="tx1"/>
                                      </a:solidFill>
                                      <a:latin typeface="Cambria Math" panose="02040503050406030204" pitchFamily="18" charset="0"/>
                                      <a:ea typeface="+mn-ea"/>
                                      <a:cs typeface="+mn-cs"/>
                                    </a:rPr>
                                    <m:t>𝑤</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4</m:t>
                                  </m:r>
                                </m:sub>
                              </m:sSub>
                            </m:oMath>
                          </a14:m>
                          <a:endParaRPr lang="en-US" sz="1400" dirty="0"/>
                        </a:p>
                      </a:txBody>
                      <a:tcPr/>
                    </a:tc>
                    <a:extLst>
                      <a:ext uri="{0D108BD9-81ED-4DB2-BD59-A6C34878D82A}">
                        <a16:rowId xmlns:a16="http://schemas.microsoft.com/office/drawing/2014/main" val="2208742644"/>
                      </a:ext>
                    </a:extLst>
                  </a:tr>
                  <a:tr h="370840">
                    <a:tc>
                      <a:txBody>
                        <a:bodyPr/>
                        <a:lstStyle/>
                        <a:p>
                          <a:r>
                            <a:rPr lang="en-US" sz="1400" dirty="0"/>
                            <a:t>H5</a:t>
                          </a:r>
                        </a:p>
                      </a:txBody>
                      <a:tcPr/>
                    </a:tc>
                    <a:tc>
                      <a:txBody>
                        <a:bodyPr/>
                        <a:lstStyle/>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=0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=0</m:t>
                                </m:r>
                              </m:oMath>
                            </m:oMathPara>
                          </a14:m>
                          <a:endParaRPr lang="en-US" sz="1400" b="0" dirty="0">
                            <a:latin typeface="HelveticaNeue Condensed"/>
                          </a:endParaRPr>
                        </a:p>
                      </a:txBody>
                      <a:tcPr/>
                    </a:tc>
                    <a:tc>
                      <a:txBody>
                        <a:bodyPr/>
                        <a:lstStyle/>
                        <a:p>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smtClean="0">
                                      <a:solidFill>
                                        <a:schemeClr val="tx1"/>
                                      </a:solidFill>
                                      <a:latin typeface="Cambria Math" panose="02040503050406030204" pitchFamily="18" charset="0"/>
                                      <a:ea typeface="+mn-ea"/>
                                      <a:cs typeface="+mn-cs"/>
                                    </a:rPr>
                                  </m:ctrlPr>
                                </m:dPr>
                                <m:e>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5</m:t>
                                      </m:r>
                                    </m:sub>
                                    <m:sup>
                                      <m:r>
                                        <a:rPr lang="en-US" sz="1400" b="0" i="1" kern="1200" smtClean="0">
                                          <a:solidFill>
                                            <a:schemeClr val="tx1"/>
                                          </a:solidFill>
                                          <a:latin typeface="Cambria Math" panose="02040503050406030204" pitchFamily="18" charset="0"/>
                                          <a:ea typeface="+mn-ea"/>
                                          <a:cs typeface="+mn-cs"/>
                                        </a:rPr>
                                        <m:t>𝑓</m:t>
                                      </m:r>
                                    </m:sup>
                                  </m:sSubSup>
                                </m:e>
                                <m:e>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5</m:t>
                                      </m:r>
                                    </m:sub>
                                  </m:sSub>
                                </m:e>
                              </m:d>
                              <m:r>
                                <a:rPr lang="en-US" sz="1400" b="0" i="1" kern="1200" smtClean="0">
                                  <a:solidFill>
                                    <a:schemeClr val="tx1"/>
                                  </a:solidFill>
                                  <a:latin typeface="Cambria Math" panose="02040503050406030204" pitchFamily="18" charset="0"/>
                                  <a:ea typeface="+mn-ea"/>
                                  <a:cs typeface="+mn-cs"/>
                                </a:rPr>
                                <m:t>=</m:t>
                              </m:r>
                              <m:sSubSup>
                                <m:sSubSupPr>
                                  <m:ctrlPr>
                                    <a:rPr lang="en-US" sz="1400" b="0" i="1" kern="1200" smtClean="0">
                                      <a:solidFill>
                                        <a:schemeClr val="tx1"/>
                                      </a:solidFill>
                                      <a:latin typeface="Cambria Math" panose="02040503050406030204" pitchFamily="18" charset="0"/>
                                      <a:ea typeface="+mn-ea"/>
                                      <a:cs typeface="+mn-cs"/>
                                    </a:rPr>
                                  </m:ctrlPr>
                                </m:sSubSupPr>
                                <m:e>
                                  <m:r>
                                    <a:rPr lang="en-US" sz="1400" b="0" i="1" kern="1200" smtClean="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5</m:t>
                                  </m:r>
                                </m:sub>
                                <m:sup>
                                  <m:r>
                                    <a:rPr lang="en-US" sz="1400" b="0" i="1" kern="1200" smtClean="0">
                                      <a:solidFill>
                                        <a:schemeClr val="tx1"/>
                                      </a:solidFill>
                                      <a:latin typeface="Cambria Math" panose="02040503050406030204" pitchFamily="18" charset="0"/>
                                      <a:ea typeface="+mn-ea"/>
                                      <a:cs typeface="+mn-cs"/>
                                    </a:rPr>
                                    <m:t>𝑓</m:t>
                                  </m:r>
                                </m:sup>
                              </m:sSubSup>
                              <m:sSub>
                                <m:sSubPr>
                                  <m:ctrlPr>
                                    <a:rPr lang="en-US" sz="1400" b="0" i="1" kern="1200" smtClean="0">
                                      <a:solidFill>
                                        <a:schemeClr val="tx1"/>
                                      </a:solidFill>
                                      <a:latin typeface="Cambria Math" panose="02040503050406030204" pitchFamily="18" charset="0"/>
                                      <a:ea typeface="+mn-ea"/>
                                      <a:cs typeface="+mn-cs"/>
                                    </a:rPr>
                                  </m:ctrlPr>
                                </m:sSubPr>
                                <m:e>
                                  <m:r>
                                    <a:rPr lang="en-US" sz="1400" b="0" i="1" kern="1200" smtClean="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5</m:t>
                                  </m:r>
                                </m:sub>
                              </m:sSub>
                            </m:oMath>
                          </a14:m>
                          <a:r>
                            <a:rPr lang="en-US" sz="1400" dirty="0"/>
                            <a:t> </a:t>
                          </a:r>
                        </a:p>
                      </a:txBody>
                      <a:tcPr/>
                    </a:tc>
                    <a:extLst>
                      <a:ext uri="{0D108BD9-81ED-4DB2-BD59-A6C34878D82A}">
                        <a16:rowId xmlns:a16="http://schemas.microsoft.com/office/drawing/2014/main" val="361124696"/>
                      </a:ext>
                    </a:extLst>
                  </a:tr>
                  <a:tr h="370840">
                    <a:tc>
                      <a:txBody>
                        <a:bodyPr/>
                        <a:lstStyle/>
                        <a:p>
                          <a:r>
                            <a:rPr lang="en-US" sz="1400" dirty="0"/>
                            <a:t>H6</a:t>
                          </a:r>
                        </a:p>
                      </a:txBody>
                      <a:tcPr/>
                    </a:tc>
                    <a:tc>
                      <a:txBody>
                        <a:bodyPr/>
                        <a:lstStyle/>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=0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=0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=1</m:t>
                                </m:r>
                              </m:oMath>
                            </m:oMathPara>
                          </a14:m>
                          <a:endParaRPr lang="en-US" sz="1400" b="0" dirty="0">
                            <a:latin typeface="HelveticaNeue Condensed"/>
                          </a:endParaRPr>
                        </a:p>
                      </a:txBody>
                      <a:tcPr/>
                    </a:tc>
                    <a:tc>
                      <a:txBody>
                        <a:bodyPr/>
                        <a:lstStyle/>
                        <a:p>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6</m:t>
                                      </m:r>
                                    </m:sub>
                                    <m:sup>
                                      <m:r>
                                        <a:rPr lang="en-US" sz="1400" b="0" i="1" kern="1200" smtClean="0">
                                          <a:solidFill>
                                            <a:schemeClr val="tx1"/>
                                          </a:solidFill>
                                          <a:latin typeface="Cambria Math" panose="02040503050406030204" pitchFamily="18" charset="0"/>
                                          <a:ea typeface="+mn-ea"/>
                                          <a:cs typeface="+mn-cs"/>
                                        </a:rPr>
                                        <m:t>𝑤</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6</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6</m:t>
                                  </m:r>
                                </m:sub>
                                <m:sup>
                                  <m:r>
                                    <a:rPr lang="en-US" sz="1400" b="0" i="1" kern="1200" smtClean="0">
                                      <a:solidFill>
                                        <a:schemeClr val="tx1"/>
                                      </a:solidFill>
                                      <a:latin typeface="Cambria Math" panose="02040503050406030204" pitchFamily="18" charset="0"/>
                                      <a:ea typeface="+mn-ea"/>
                                      <a:cs typeface="+mn-cs"/>
                                    </a:rPr>
                                    <m:t>𝑤</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6</m:t>
                                  </m:r>
                                </m:sub>
                              </m:sSub>
                            </m:oMath>
                          </a14:m>
                          <a:r>
                            <a:rPr lang="en-US" sz="1400" dirty="0"/>
                            <a:t> </a:t>
                          </a:r>
                        </a:p>
                      </a:txBody>
                      <a:tcPr/>
                    </a:tc>
                    <a:extLst>
                      <a:ext uri="{0D108BD9-81ED-4DB2-BD59-A6C34878D82A}">
                        <a16:rowId xmlns:a16="http://schemas.microsoft.com/office/drawing/2014/main" val="3256868922"/>
                      </a:ext>
                    </a:extLst>
                  </a:tr>
                  <a:tr h="370840">
                    <a:tc>
                      <a:txBody>
                        <a:bodyPr/>
                        <a:lstStyle/>
                        <a:p>
                          <a:r>
                            <a:rPr lang="en-US" sz="1400" dirty="0"/>
                            <a:t>H7</a:t>
                          </a:r>
                        </a:p>
                      </a:txBody>
                      <a:tcPr/>
                    </a:tc>
                    <a:tc>
                      <a:txBody>
                        <a:bodyPr/>
                        <a:lstStyle/>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𝑓</m:t>
                                    </m:r>
                                  </m:sup>
                                </m:sSubSup>
                                <m:r>
                                  <a:rPr lang="en-US" sz="1400" b="0" i="1" smtClean="0">
                                    <a:latin typeface="Cambria Math" panose="02040503050406030204" pitchFamily="18" charset="0"/>
                                  </a:rPr>
                                  <m:t>=0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𝑡</m:t>
                                    </m:r>
                                  </m:sup>
                                </m:sSubSup>
                                <m:r>
                                  <a:rPr lang="en-US" sz="1400" b="0" i="1" smtClean="0">
                                    <a:latin typeface="Cambria Math" panose="02040503050406030204" pitchFamily="18" charset="0"/>
                                  </a:rPr>
                                  <m:t>=1 &amp; </m:t>
                                </m:r>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𝑅</m:t>
                                    </m:r>
                                  </m:e>
                                  <m:sub>
                                    <m:r>
                                      <a:rPr lang="en-US" sz="1400" b="0" i="1" smtClean="0">
                                        <a:latin typeface="Cambria Math" panose="02040503050406030204" pitchFamily="18" charset="0"/>
                                      </a:rPr>
                                      <m:t>2</m:t>
                                    </m:r>
                                  </m:sub>
                                  <m:sup>
                                    <m:r>
                                      <a:rPr lang="en-US" sz="1400" b="0" i="1" smtClean="0">
                                        <a:latin typeface="Cambria Math" panose="02040503050406030204" pitchFamily="18" charset="0"/>
                                      </a:rPr>
                                      <m:t>𝑤</m:t>
                                    </m:r>
                                  </m:sup>
                                </m:sSubSup>
                                <m:r>
                                  <a:rPr lang="en-US" sz="1400" b="0" i="1" smtClean="0">
                                    <a:latin typeface="Cambria Math" panose="02040503050406030204" pitchFamily="18" charset="0"/>
                                  </a:rPr>
                                  <m:t>=0</m:t>
                                </m:r>
                              </m:oMath>
                            </m:oMathPara>
                          </a14:m>
                          <a:endParaRPr lang="en-US" sz="1400" b="0" dirty="0">
                            <a:latin typeface="HelveticaNeue Condensed"/>
                          </a:endParaRPr>
                        </a:p>
                      </a:txBody>
                      <a:tcPr/>
                    </a:tc>
                    <a:tc>
                      <a:txBody>
                        <a:bodyPr/>
                        <a:lstStyle/>
                        <a:p>
                          <a14:m>
                            <m:oMath xmlns:m="http://schemas.openxmlformats.org/officeDocument/2006/math">
                              <m:r>
                                <a:rPr lang="en-US" sz="1400" b="0" i="1" kern="1200" smtClean="0">
                                  <a:solidFill>
                                    <a:schemeClr val="tx1"/>
                                  </a:solidFill>
                                  <a:latin typeface="Cambria Math" panose="02040503050406030204" pitchFamily="18" charset="0"/>
                                  <a:ea typeface="+mn-ea"/>
                                  <a:cs typeface="+mn-cs"/>
                                </a:rPr>
                                <m:t>𝑓</m:t>
                              </m:r>
                              <m:d>
                                <m:dPr>
                                  <m:ctrlPr>
                                    <a:rPr lang="en-US" sz="1400" b="0" i="1" kern="1200">
                                      <a:solidFill>
                                        <a:schemeClr val="tx1"/>
                                      </a:solidFill>
                                      <a:latin typeface="Cambria Math" panose="02040503050406030204" pitchFamily="18" charset="0"/>
                                      <a:ea typeface="+mn-ea"/>
                                      <a:cs typeface="+mn-cs"/>
                                    </a:rPr>
                                  </m:ctrlPr>
                                </m:dPr>
                                <m:e>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𝑌</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7</m:t>
                                      </m:r>
                                    </m:sub>
                                    <m:sup>
                                      <m:r>
                                        <a:rPr lang="en-US" sz="1400" b="0" i="1" kern="1200" smtClean="0">
                                          <a:solidFill>
                                            <a:schemeClr val="tx1"/>
                                          </a:solidFill>
                                          <a:latin typeface="Cambria Math" panose="02040503050406030204" pitchFamily="18" charset="0"/>
                                          <a:ea typeface="+mn-ea"/>
                                          <a:cs typeface="+mn-cs"/>
                                        </a:rPr>
                                        <m:t>𝑡</m:t>
                                      </m:r>
                                    </m:sup>
                                  </m:sSubSup>
                                </m:e>
                                <m:e>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7</m:t>
                                      </m:r>
                                    </m:sub>
                                  </m:sSub>
                                </m:e>
                              </m:d>
                              <m:r>
                                <a:rPr lang="en-US" sz="1400" b="0" i="1" kern="1200">
                                  <a:solidFill>
                                    <a:schemeClr val="tx1"/>
                                  </a:solidFill>
                                  <a:latin typeface="Cambria Math" panose="02040503050406030204" pitchFamily="18" charset="0"/>
                                  <a:ea typeface="+mn-ea"/>
                                  <a:cs typeface="+mn-cs"/>
                                </a:rPr>
                                <m:t>=</m:t>
                              </m:r>
                              <m:sSubSup>
                                <m:sSubSupPr>
                                  <m:ctrlPr>
                                    <a:rPr lang="en-US" sz="1400" b="0" i="1" kern="1200">
                                      <a:solidFill>
                                        <a:schemeClr val="tx1"/>
                                      </a:solidFill>
                                      <a:latin typeface="Cambria Math" panose="02040503050406030204" pitchFamily="18" charset="0"/>
                                      <a:ea typeface="+mn-ea"/>
                                      <a:cs typeface="+mn-cs"/>
                                    </a:rPr>
                                  </m:ctrlPr>
                                </m:sSubSupPr>
                                <m:e>
                                  <m:r>
                                    <a:rPr lang="en-US" sz="1400" b="0" i="1" kern="1200">
                                      <a:solidFill>
                                        <a:schemeClr val="tx1"/>
                                      </a:solidFill>
                                      <a:latin typeface="Cambria Math" panose="02040503050406030204" pitchFamily="18" charset="0"/>
                                      <a:ea typeface="+mn-ea"/>
                                      <a:cs typeface="+mn-cs"/>
                                    </a:rPr>
                                    <m:t>𝛽</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7</m:t>
                                  </m:r>
                                </m:sub>
                                <m:sup>
                                  <m:r>
                                    <a:rPr lang="en-US" sz="1400" b="0" i="1" kern="1200" smtClean="0">
                                      <a:solidFill>
                                        <a:schemeClr val="tx1"/>
                                      </a:solidFill>
                                      <a:latin typeface="Cambria Math" panose="02040503050406030204" pitchFamily="18" charset="0"/>
                                      <a:ea typeface="+mn-ea"/>
                                      <a:cs typeface="+mn-cs"/>
                                    </a:rPr>
                                    <m:t>𝑡</m:t>
                                  </m:r>
                                </m:sup>
                              </m:sSubSup>
                              <m:sSub>
                                <m:sSubPr>
                                  <m:ctrlPr>
                                    <a:rPr lang="en-US" sz="1400" b="0" i="1" kern="1200">
                                      <a:solidFill>
                                        <a:schemeClr val="tx1"/>
                                      </a:solidFill>
                                      <a:latin typeface="Cambria Math" panose="02040503050406030204" pitchFamily="18" charset="0"/>
                                      <a:ea typeface="+mn-ea"/>
                                      <a:cs typeface="+mn-cs"/>
                                    </a:rPr>
                                  </m:ctrlPr>
                                </m:sSubPr>
                                <m:e>
                                  <m:r>
                                    <a:rPr lang="en-US" sz="1400" b="0" i="1" kern="1200">
                                      <a:solidFill>
                                        <a:schemeClr val="tx1"/>
                                      </a:solidFill>
                                      <a:latin typeface="Cambria Math" panose="02040503050406030204" pitchFamily="18" charset="0"/>
                                      <a:ea typeface="+mn-ea"/>
                                      <a:cs typeface="+mn-cs"/>
                                    </a:rPr>
                                    <m:t>𝑋</m:t>
                                  </m:r>
                                </m:e>
                                <m:sub>
                                  <m:r>
                                    <a:rPr lang="en-US" sz="1400" b="0" i="1" kern="1200" smtClean="0">
                                      <a:solidFill>
                                        <a:schemeClr val="tx1"/>
                                      </a:solidFill>
                                      <a:latin typeface="Cambria Math" panose="02040503050406030204" pitchFamily="18" charset="0"/>
                                      <a:ea typeface="+mn-ea"/>
                                      <a:cs typeface="+mn-cs"/>
                                    </a:rPr>
                                    <m:t>2,</m:t>
                                  </m:r>
                                  <m:r>
                                    <a:rPr lang="en-US" sz="1400" b="0" i="1" kern="1200" smtClean="0">
                                      <a:solidFill>
                                        <a:schemeClr val="tx1"/>
                                      </a:solidFill>
                                      <a:latin typeface="Cambria Math" panose="02040503050406030204" pitchFamily="18" charset="0"/>
                                      <a:ea typeface="+mn-ea"/>
                                      <a:cs typeface="+mn-cs"/>
                                    </a:rPr>
                                    <m:t>h</m:t>
                                  </m:r>
                                  <m:r>
                                    <a:rPr lang="en-US" sz="1400" b="0" i="1" kern="1200" smtClean="0">
                                      <a:solidFill>
                                        <a:schemeClr val="tx1"/>
                                      </a:solidFill>
                                      <a:latin typeface="Cambria Math" panose="02040503050406030204" pitchFamily="18" charset="0"/>
                                      <a:ea typeface="+mn-ea"/>
                                      <a:cs typeface="+mn-cs"/>
                                    </a:rPr>
                                    <m:t>7</m:t>
                                  </m:r>
                                </m:sub>
                              </m:sSub>
                            </m:oMath>
                          </a14:m>
                          <a:r>
                            <a:rPr lang="en-US" sz="1400" dirty="0"/>
                            <a:t> </a:t>
                          </a:r>
                        </a:p>
                      </a:txBody>
                      <a:tcPr/>
                    </a:tc>
                    <a:extLst>
                      <a:ext uri="{0D108BD9-81ED-4DB2-BD59-A6C34878D82A}">
                        <a16:rowId xmlns:a16="http://schemas.microsoft.com/office/drawing/2014/main" val="1288445528"/>
                      </a:ext>
                    </a:extLst>
                  </a:tr>
                </a:tbl>
              </a:graphicData>
            </a:graphic>
          </p:graphicFrame>
        </mc:Choice>
        <mc:Fallback xmlns="">
          <p:graphicFrame>
            <p:nvGraphicFramePr>
              <p:cNvPr id="2" name="Table 1"/>
              <p:cNvGraphicFramePr>
                <a:graphicFrameLocks noGrp="1"/>
              </p:cNvGraphicFramePr>
              <p:nvPr>
                <p:extLst>
                  <p:ext uri="{D42A27DB-BD31-4B8C-83A1-F6EECF244321}">
                    <p14:modId xmlns:p14="http://schemas.microsoft.com/office/powerpoint/2010/main" val="2398312388"/>
                  </p:ext>
                </p:extLst>
              </p:nvPr>
            </p:nvGraphicFramePr>
            <p:xfrm>
              <a:off x="0" y="1417509"/>
              <a:ext cx="9143999" cy="2966720"/>
            </p:xfrm>
            <a:graphic>
              <a:graphicData uri="http://schemas.openxmlformats.org/drawingml/2006/table">
                <a:tbl>
                  <a:tblPr firstRow="1" bandRow="1">
                    <a:tableStyleId>{9D7B26C5-4107-4FEC-AEDC-1716B250A1EF}</a:tableStyleId>
                  </a:tblPr>
                  <a:tblGrid>
                    <a:gridCol w="457200">
                      <a:extLst>
                        <a:ext uri="{9D8B030D-6E8A-4147-A177-3AD203B41FA5}">
                          <a16:colId xmlns:a16="http://schemas.microsoft.com/office/drawing/2014/main" val="628035740"/>
                        </a:ext>
                      </a:extLst>
                    </a:gridCol>
                    <a:gridCol w="2408464">
                      <a:extLst>
                        <a:ext uri="{9D8B030D-6E8A-4147-A177-3AD203B41FA5}">
                          <a16:colId xmlns:a16="http://schemas.microsoft.com/office/drawing/2014/main" val="4129484102"/>
                        </a:ext>
                      </a:extLst>
                    </a:gridCol>
                    <a:gridCol w="6278335">
                      <a:extLst>
                        <a:ext uri="{9D8B030D-6E8A-4147-A177-3AD203B41FA5}">
                          <a16:colId xmlns:a16="http://schemas.microsoft.com/office/drawing/2014/main" val="520919265"/>
                        </a:ext>
                      </a:extLst>
                    </a:gridCol>
                  </a:tblGrid>
                  <a:tr h="370840">
                    <a:tc>
                      <a:txBody>
                        <a:bodyPr/>
                        <a:lstStyle/>
                        <a:p>
                          <a:pPr algn="ctr"/>
                          <a:r>
                            <a:rPr lang="en-US" sz="1400" b="0" dirty="0" smtClean="0">
                              <a:latin typeface="Helvetica" panose="020B0604020202020204" pitchFamily="34" charset="0"/>
                              <a:cs typeface="Helvetica" panose="020B0604020202020204" pitchFamily="34" charset="0"/>
                            </a:rPr>
                            <a:t>H</a:t>
                          </a:r>
                          <a:endParaRPr lang="en-US" sz="1400" b="0" dirty="0">
                            <a:latin typeface="Helvetica" panose="020B0604020202020204" pitchFamily="34" charset="0"/>
                            <a:cs typeface="Helvetica" panose="020B0604020202020204" pitchFamily="34" charset="0"/>
                          </a:endParaRPr>
                        </a:p>
                      </a:txBody>
                      <a:tcPr anchor="ctr"/>
                    </a:tc>
                    <a:tc>
                      <a:txBody>
                        <a:bodyPr/>
                        <a:lstStyle/>
                        <a:p>
                          <a:pPr algn="ctr"/>
                          <a:r>
                            <a:rPr lang="en-US" sz="1400" b="0" dirty="0" smtClean="0">
                              <a:latin typeface="Helvetica" panose="020B0604020202020204" pitchFamily="34" charset="0"/>
                              <a:cs typeface="Helvetica" panose="020B0604020202020204" pitchFamily="34" charset="0"/>
                            </a:rPr>
                            <a:t>Conditions</a:t>
                          </a:r>
                          <a:endParaRPr lang="en-US" sz="1400" b="0" dirty="0">
                            <a:latin typeface="Helvetica" panose="020B0604020202020204" pitchFamily="34" charset="0"/>
                            <a:cs typeface="Helvetica" panose="020B0604020202020204" pitchFamily="34" charset="0"/>
                          </a:endParaRPr>
                        </a:p>
                      </a:txBody>
                      <a:tcPr anchor="ctr"/>
                    </a:tc>
                    <a:tc>
                      <a:txBody>
                        <a:bodyPr/>
                        <a:lstStyle/>
                        <a:p>
                          <a:pPr algn="ctr"/>
                          <a:r>
                            <a:rPr lang="en-US" sz="1400" b="0" dirty="0" smtClean="0">
                              <a:latin typeface="Helvetica" panose="020B0604020202020204" pitchFamily="34" charset="0"/>
                              <a:cs typeface="Helvetica" panose="020B0604020202020204" pitchFamily="34" charset="0"/>
                            </a:rPr>
                            <a:t>Models</a:t>
                          </a:r>
                          <a:endParaRPr lang="en-US" sz="1400" b="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2318649875"/>
                      </a:ext>
                    </a:extLst>
                  </a:tr>
                  <a:tr h="370840">
                    <a:tc>
                      <a:txBody>
                        <a:bodyPr/>
                        <a:lstStyle/>
                        <a:p>
                          <a:r>
                            <a:rPr lang="en-US" sz="1400" dirty="0" smtClean="0"/>
                            <a:t>H1</a:t>
                          </a:r>
                          <a:endParaRPr lang="en-US" sz="1400" dirty="0"/>
                        </a:p>
                      </a:txBody>
                      <a:tcPr/>
                    </a:tc>
                    <a:tc>
                      <a:txBody>
                        <a:bodyPr/>
                        <a:lstStyle/>
                        <a:p>
                          <a:endParaRPr lang="en-US"/>
                        </a:p>
                      </a:txBody>
                      <a:tcPr>
                        <a:blipFill>
                          <a:blip r:embed="rId4"/>
                          <a:stretch>
                            <a:fillRect l="-18987" t="-101639" r="-261266" b="-601639"/>
                          </a:stretch>
                        </a:blipFill>
                      </a:tcPr>
                    </a:tc>
                    <a:tc>
                      <a:txBody>
                        <a:bodyPr/>
                        <a:lstStyle/>
                        <a:p>
                          <a:endParaRPr lang="en-US"/>
                        </a:p>
                      </a:txBody>
                      <a:tcPr>
                        <a:blipFill>
                          <a:blip r:embed="rId4"/>
                          <a:stretch>
                            <a:fillRect l="-45631" t="-101639" r="-194" b="-601639"/>
                          </a:stretch>
                        </a:blipFill>
                      </a:tcPr>
                    </a:tc>
                    <a:extLst>
                      <a:ext uri="{0D108BD9-81ED-4DB2-BD59-A6C34878D82A}">
                        <a16:rowId xmlns:a16="http://schemas.microsoft.com/office/drawing/2014/main" val="804215153"/>
                      </a:ext>
                    </a:extLst>
                  </a:tr>
                  <a:tr h="370840">
                    <a:tc>
                      <a:txBody>
                        <a:bodyPr/>
                        <a:lstStyle/>
                        <a:p>
                          <a:r>
                            <a:rPr lang="en-US" sz="1400" dirty="0" smtClean="0"/>
                            <a:t>H2</a:t>
                          </a:r>
                          <a:endParaRPr lang="en-US" sz="1400" dirty="0"/>
                        </a:p>
                      </a:txBody>
                      <a:tcPr/>
                    </a:tc>
                    <a:tc>
                      <a:txBody>
                        <a:bodyPr/>
                        <a:lstStyle/>
                        <a:p>
                          <a:endParaRPr lang="en-US"/>
                        </a:p>
                      </a:txBody>
                      <a:tcPr>
                        <a:blipFill>
                          <a:blip r:embed="rId4"/>
                          <a:stretch>
                            <a:fillRect l="-18987" t="-201639" r="-261266" b="-501639"/>
                          </a:stretch>
                        </a:blipFill>
                      </a:tcPr>
                    </a:tc>
                    <a:tc>
                      <a:txBody>
                        <a:bodyPr/>
                        <a:lstStyle/>
                        <a:p>
                          <a:endParaRPr lang="en-US"/>
                        </a:p>
                      </a:txBody>
                      <a:tcPr>
                        <a:blipFill>
                          <a:blip r:embed="rId4"/>
                          <a:stretch>
                            <a:fillRect l="-45631" t="-201639" r="-194" b="-501639"/>
                          </a:stretch>
                        </a:blipFill>
                      </a:tcPr>
                    </a:tc>
                    <a:extLst>
                      <a:ext uri="{0D108BD9-81ED-4DB2-BD59-A6C34878D82A}">
                        <a16:rowId xmlns:a16="http://schemas.microsoft.com/office/drawing/2014/main" val="2031935246"/>
                      </a:ext>
                    </a:extLst>
                  </a:tr>
                  <a:tr h="370840">
                    <a:tc>
                      <a:txBody>
                        <a:bodyPr/>
                        <a:lstStyle/>
                        <a:p>
                          <a:r>
                            <a:rPr lang="en-US" sz="1400" dirty="0" smtClean="0"/>
                            <a:t>H3</a:t>
                          </a:r>
                          <a:endParaRPr lang="en-US" sz="1400" dirty="0"/>
                        </a:p>
                      </a:txBody>
                      <a:tcPr/>
                    </a:tc>
                    <a:tc>
                      <a:txBody>
                        <a:bodyPr/>
                        <a:lstStyle/>
                        <a:p>
                          <a:endParaRPr lang="en-US"/>
                        </a:p>
                      </a:txBody>
                      <a:tcPr>
                        <a:blipFill>
                          <a:blip r:embed="rId4"/>
                          <a:stretch>
                            <a:fillRect l="-18987" t="-301639" r="-261266" b="-401639"/>
                          </a:stretch>
                        </a:blipFill>
                      </a:tcPr>
                    </a:tc>
                    <a:tc>
                      <a:txBody>
                        <a:bodyPr/>
                        <a:lstStyle/>
                        <a:p>
                          <a:endParaRPr lang="en-US"/>
                        </a:p>
                      </a:txBody>
                      <a:tcPr>
                        <a:blipFill>
                          <a:blip r:embed="rId4"/>
                          <a:stretch>
                            <a:fillRect l="-45631" t="-301639" r="-194" b="-401639"/>
                          </a:stretch>
                        </a:blipFill>
                      </a:tcPr>
                    </a:tc>
                    <a:extLst>
                      <a:ext uri="{0D108BD9-81ED-4DB2-BD59-A6C34878D82A}">
                        <a16:rowId xmlns:a16="http://schemas.microsoft.com/office/drawing/2014/main" val="3799218788"/>
                      </a:ext>
                    </a:extLst>
                  </a:tr>
                  <a:tr h="370840">
                    <a:tc>
                      <a:txBody>
                        <a:bodyPr/>
                        <a:lstStyle/>
                        <a:p>
                          <a:r>
                            <a:rPr lang="en-US" sz="1400" dirty="0" smtClean="0"/>
                            <a:t>H4</a:t>
                          </a:r>
                          <a:endParaRPr lang="en-US" sz="1400" dirty="0"/>
                        </a:p>
                      </a:txBody>
                      <a:tcPr/>
                    </a:tc>
                    <a:tc>
                      <a:txBody>
                        <a:bodyPr/>
                        <a:lstStyle/>
                        <a:p>
                          <a:endParaRPr lang="en-US"/>
                        </a:p>
                      </a:txBody>
                      <a:tcPr>
                        <a:blipFill>
                          <a:blip r:embed="rId4"/>
                          <a:stretch>
                            <a:fillRect l="-18987" t="-401639" r="-261266" b="-301639"/>
                          </a:stretch>
                        </a:blipFill>
                      </a:tcPr>
                    </a:tc>
                    <a:tc>
                      <a:txBody>
                        <a:bodyPr/>
                        <a:lstStyle/>
                        <a:p>
                          <a:endParaRPr lang="en-US"/>
                        </a:p>
                      </a:txBody>
                      <a:tcPr>
                        <a:blipFill>
                          <a:blip r:embed="rId4"/>
                          <a:stretch>
                            <a:fillRect l="-45631" t="-401639" r="-194" b="-301639"/>
                          </a:stretch>
                        </a:blipFill>
                      </a:tcPr>
                    </a:tc>
                    <a:extLst>
                      <a:ext uri="{0D108BD9-81ED-4DB2-BD59-A6C34878D82A}">
                        <a16:rowId xmlns:a16="http://schemas.microsoft.com/office/drawing/2014/main" val="2208742644"/>
                      </a:ext>
                    </a:extLst>
                  </a:tr>
                  <a:tr h="370840">
                    <a:tc>
                      <a:txBody>
                        <a:bodyPr/>
                        <a:lstStyle/>
                        <a:p>
                          <a:r>
                            <a:rPr lang="en-US" sz="1400" dirty="0" smtClean="0"/>
                            <a:t>H5</a:t>
                          </a:r>
                          <a:endParaRPr lang="en-US" sz="1400" dirty="0"/>
                        </a:p>
                      </a:txBody>
                      <a:tcPr/>
                    </a:tc>
                    <a:tc>
                      <a:txBody>
                        <a:bodyPr/>
                        <a:lstStyle/>
                        <a:p>
                          <a:endParaRPr lang="en-US"/>
                        </a:p>
                      </a:txBody>
                      <a:tcPr>
                        <a:blipFill>
                          <a:blip r:embed="rId4"/>
                          <a:stretch>
                            <a:fillRect l="-18987" t="-501639" r="-261266" b="-201639"/>
                          </a:stretch>
                        </a:blipFill>
                      </a:tcPr>
                    </a:tc>
                    <a:tc>
                      <a:txBody>
                        <a:bodyPr/>
                        <a:lstStyle/>
                        <a:p>
                          <a:endParaRPr lang="en-US"/>
                        </a:p>
                      </a:txBody>
                      <a:tcPr>
                        <a:blipFill>
                          <a:blip r:embed="rId4"/>
                          <a:stretch>
                            <a:fillRect l="-45631" t="-501639" r="-194" b="-201639"/>
                          </a:stretch>
                        </a:blipFill>
                      </a:tcPr>
                    </a:tc>
                    <a:extLst>
                      <a:ext uri="{0D108BD9-81ED-4DB2-BD59-A6C34878D82A}">
                        <a16:rowId xmlns:a16="http://schemas.microsoft.com/office/drawing/2014/main" val="361124696"/>
                      </a:ext>
                    </a:extLst>
                  </a:tr>
                  <a:tr h="370840">
                    <a:tc>
                      <a:txBody>
                        <a:bodyPr/>
                        <a:lstStyle/>
                        <a:p>
                          <a:r>
                            <a:rPr lang="en-US" sz="1400" dirty="0" smtClean="0"/>
                            <a:t>H6</a:t>
                          </a:r>
                          <a:endParaRPr lang="en-US" sz="1400" dirty="0"/>
                        </a:p>
                      </a:txBody>
                      <a:tcPr/>
                    </a:tc>
                    <a:tc>
                      <a:txBody>
                        <a:bodyPr/>
                        <a:lstStyle/>
                        <a:p>
                          <a:endParaRPr lang="en-US"/>
                        </a:p>
                      </a:txBody>
                      <a:tcPr>
                        <a:blipFill>
                          <a:blip r:embed="rId4"/>
                          <a:stretch>
                            <a:fillRect l="-18987" t="-601639" r="-261266" b="-101639"/>
                          </a:stretch>
                        </a:blipFill>
                      </a:tcPr>
                    </a:tc>
                    <a:tc>
                      <a:txBody>
                        <a:bodyPr/>
                        <a:lstStyle/>
                        <a:p>
                          <a:endParaRPr lang="en-US"/>
                        </a:p>
                      </a:txBody>
                      <a:tcPr>
                        <a:blipFill>
                          <a:blip r:embed="rId4"/>
                          <a:stretch>
                            <a:fillRect l="-45631" t="-601639" r="-194" b="-101639"/>
                          </a:stretch>
                        </a:blipFill>
                      </a:tcPr>
                    </a:tc>
                    <a:extLst>
                      <a:ext uri="{0D108BD9-81ED-4DB2-BD59-A6C34878D82A}">
                        <a16:rowId xmlns:a16="http://schemas.microsoft.com/office/drawing/2014/main" val="3256868922"/>
                      </a:ext>
                    </a:extLst>
                  </a:tr>
                  <a:tr h="370840">
                    <a:tc>
                      <a:txBody>
                        <a:bodyPr/>
                        <a:lstStyle/>
                        <a:p>
                          <a:r>
                            <a:rPr lang="en-US" sz="1400" dirty="0" smtClean="0"/>
                            <a:t>H7</a:t>
                          </a:r>
                          <a:endParaRPr lang="en-US" sz="1400" dirty="0"/>
                        </a:p>
                      </a:txBody>
                      <a:tcPr/>
                    </a:tc>
                    <a:tc>
                      <a:txBody>
                        <a:bodyPr/>
                        <a:lstStyle/>
                        <a:p>
                          <a:endParaRPr lang="en-US"/>
                        </a:p>
                      </a:txBody>
                      <a:tcPr>
                        <a:blipFill>
                          <a:blip r:embed="rId4"/>
                          <a:stretch>
                            <a:fillRect l="-18987" t="-701639" r="-261266" b="-1639"/>
                          </a:stretch>
                        </a:blipFill>
                      </a:tcPr>
                    </a:tc>
                    <a:tc>
                      <a:txBody>
                        <a:bodyPr/>
                        <a:lstStyle/>
                        <a:p>
                          <a:endParaRPr lang="en-US"/>
                        </a:p>
                      </a:txBody>
                      <a:tcPr>
                        <a:blipFill>
                          <a:blip r:embed="rId4"/>
                          <a:stretch>
                            <a:fillRect l="-45631" t="-701639" r="-194" b="-1639"/>
                          </a:stretch>
                        </a:blipFill>
                      </a:tcPr>
                    </a:tc>
                    <a:extLst>
                      <a:ext uri="{0D108BD9-81ED-4DB2-BD59-A6C34878D82A}">
                        <a16:rowId xmlns:a16="http://schemas.microsoft.com/office/drawing/2014/main" val="1288445528"/>
                      </a:ext>
                    </a:extLst>
                  </a:tr>
                </a:tbl>
              </a:graphicData>
            </a:graphic>
          </p:graphicFrame>
        </mc:Fallback>
      </mc:AlternateContent>
    </p:spTree>
    <p:extLst>
      <p:ext uri="{BB962C8B-B14F-4D97-AF65-F5344CB8AC3E}">
        <p14:creationId xmlns:p14="http://schemas.microsoft.com/office/powerpoint/2010/main" val="827196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ítulo 1">
            <a:extLst>
              <a:ext uri="{FF2B5EF4-FFF2-40B4-BE49-F238E27FC236}">
                <a16:creationId xmlns:a16="http://schemas.microsoft.com/office/drawing/2014/main" id="{93D2A21E-2277-4E55-0314-3FFE72D4E720}"/>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Imputation strategy</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8" name="TextBox 37"/>
              <p:cNvSpPr txBox="1"/>
              <p:nvPr/>
            </p:nvSpPr>
            <p:spPr>
              <a:xfrm>
                <a:off x="0" y="1026761"/>
                <a:ext cx="9143999" cy="2745623"/>
              </a:xfrm>
              <a:prstGeom prst="rect">
                <a:avLst/>
              </a:prstGeom>
              <a:noFill/>
            </p:spPr>
            <p:txBody>
              <a:bodyPr wrap="square" rtlCol="0">
                <a:spAutoFit/>
              </a:bodyPr>
              <a:lstStyle/>
              <a:p>
                <a:pPr marL="0" indent="0">
                  <a:buNone/>
                </a:pPr>
                <a:r>
                  <a:rPr lang="en-US" sz="1600" dirty="0">
                    <a:latin typeface="Helvetica" panose="020B0604020202020204" pitchFamily="34" charset="0"/>
                    <a:cs typeface="Helvetica" panose="020B0604020202020204" pitchFamily="34" charset="0"/>
                  </a:rPr>
                  <a:t>For each outcome variable, jointly impute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𝑓</m:t>
                        </m:r>
                      </m:sup>
                    </m:sSubSup>
                  </m:oMath>
                </a14:m>
                <a:r>
                  <a:rPr lang="en-US" sz="1600" dirty="0">
                    <a:latin typeface="Helvetica" panose="020B0604020202020204" pitchFamily="34" charset="0"/>
                    <a:cs typeface="Helvetica" panose="020B0604020202020204" pitchFamily="34" charset="0"/>
                  </a:rPr>
                  <a:t>based on </a:t>
                </a:r>
                <a14:m>
                  <m:oMath xmlns:m="http://schemas.openxmlformats.org/officeDocument/2006/math">
                    <m:r>
                      <a:rPr lang="en-US" sz="1600" b="0" i="1" smtClean="0">
                        <a:latin typeface="Cambria Math" panose="02040503050406030204" pitchFamily="18" charset="0"/>
                      </a:rPr>
                      <m:t>𝑓</m:t>
                    </m:r>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
                      <m:sSubPr>
                        <m:ctrlPr>
                          <a:rPr lang="en-US" sz="1600" b="0" i="1" smtClean="0">
                            <a:latin typeface="Cambria Math" panose="02040503050406030204" pitchFamily="18" charset="0"/>
                          </a:rPr>
                        </m:ctrlPr>
                      </m:sSubPr>
                      <m:e>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𝑋</m:t>
                        </m:r>
                      </m:e>
                      <m:sub>
                        <m:r>
                          <a:rPr lang="en-US" sz="1600" b="0" i="1" smtClean="0">
                            <a:latin typeface="Cambria Math" panose="02040503050406030204" pitchFamily="18" charset="0"/>
                          </a:rPr>
                          <m:t>2</m:t>
                        </m:r>
                      </m:sub>
                    </m:sSub>
                    <m:r>
                      <a:rPr lang="en-US" sz="1600" b="0" i="1" smtClean="0">
                        <a:latin typeface="Cambria Math" panose="02040503050406030204" pitchFamily="18" charset="0"/>
                      </a:rPr>
                      <m:t>)</m:t>
                    </m:r>
                  </m:oMath>
                </a14:m>
                <a:endParaRPr lang="en-US" sz="1600" dirty="0">
                  <a:latin typeface="Helvetica" panose="020B0604020202020204" pitchFamily="34" charset="0"/>
                  <a:cs typeface="Helvetica" panose="020B0604020202020204" pitchFamily="34" charset="0"/>
                </a:endParaRPr>
              </a:p>
              <a:p>
                <a:pPr marL="0" indent="0">
                  <a:buNone/>
                </a:pPr>
                <a:endParaRPr lang="en-US" sz="1600" dirty="0">
                  <a:latin typeface="Helvetica" panose="020B0604020202020204" pitchFamily="34" charset="0"/>
                  <a:cs typeface="Helvetica" panose="020B0604020202020204" pitchFamily="34" charset="0"/>
                </a:endParaRPr>
              </a:p>
              <a:p>
                <a:r>
                  <a:rPr lang="en-US" sz="1600" dirty="0">
                    <a:latin typeface="Helvetica" panose="020B0604020202020204" pitchFamily="34" charset="0"/>
                    <a:cs typeface="Helvetica" panose="020B0604020202020204" pitchFamily="34" charset="0"/>
                  </a:rPr>
                  <a:t> </a:t>
                </a:r>
                <a14:m>
                  <m:oMath xmlns:m="http://schemas.openxmlformats.org/officeDocument/2006/math">
                    <m:r>
                      <a:rPr lang="en-US" sz="1600" i="1">
                        <a:latin typeface="Cambria Math" panose="02040503050406030204" pitchFamily="18" charset="0"/>
                      </a:rPr>
                      <m:t>𝑓</m:t>
                    </m:r>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
                      <m:sSubPr>
                        <m:ctrlPr>
                          <a:rPr lang="en-US" sz="1600" i="1">
                            <a:latin typeface="Cambria Math" panose="02040503050406030204" pitchFamily="18" charset="0"/>
                          </a:rPr>
                        </m:ctrlPr>
                      </m:sSubPr>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b="0" i="1" smtClean="0">
                        <a:latin typeface="Cambria Math" panose="02040503050406030204" pitchFamily="18" charset="0"/>
                      </a:rPr>
                      <m:t>)</m:t>
                    </m:r>
                  </m:oMath>
                </a14:m>
                <a:endParaRPr lang="en-US" sz="1600"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1600" i="1">
                          <a:latin typeface="Cambria Math" panose="02040503050406030204" pitchFamily="18" charset="0"/>
                        </a:rPr>
                        <m:t>=</m:t>
                      </m:r>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1</m:t>
                              </m:r>
                            </m:sub>
                            <m:sup>
                              <m:r>
                                <a:rPr lang="en-US" sz="1600" i="1">
                                  <a:latin typeface="Cambria Math" panose="02040503050406030204" pitchFamily="18" charset="0"/>
                                </a:rPr>
                                <m:t>𝑡</m:t>
                              </m:r>
                            </m:sup>
                          </m:sSubSup>
                        </m:e>
                        <m:e>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2</m:t>
                              </m:r>
                            </m:sub>
                          </m:sSub>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𝑡</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𝑅</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b="0" i="1" smtClean="0">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b="0" i="1" smtClean="0">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e>
                      </m:d>
                    </m:oMath>
                  </m:oMathPara>
                </a14:m>
                <a:endParaRPr lang="en-US" sz="1600"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b="0" i="1" smtClean="0">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d>
                      <m:r>
                        <a:rPr lang="en-US" sz="1600" b="0" i="1" smtClean="0">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d>
                      <m:r>
                        <a:rPr lang="en-US" sz="1600" b="0" i="1" smtClean="0">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b="0" i="1" smtClean="0">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e>
                      </m:d>
                      <m:r>
                        <a:rPr lang="en-US" sz="1600" b="0" i="0" smtClean="0">
                          <a:latin typeface="Cambria Math" panose="02040503050406030204" pitchFamily="18" charset="0"/>
                        </a:rPr>
                        <m:t>=</m:t>
                      </m:r>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smtClean="0">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smtClean="0">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e>
                      </m:d>
                    </m:oMath>
                  </m:oMathPara>
                </a14:m>
                <a:endParaRPr lang="en-US" sz="160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smtClean="0">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2</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sSubSup>
                            <m:sSubSupPr>
                              <m:ctrlPr>
                                <a:rPr lang="en-US" sz="1600" i="1">
                                  <a:latin typeface="Cambria Math" panose="02040503050406030204" pitchFamily="18" charset="0"/>
                                </a:rPr>
                              </m:ctrlPr>
                            </m:sSubSupPr>
                            <m:e>
                              <m:r>
                                <a:rPr lang="en-US" sz="1600" i="1">
                                  <a:latin typeface="Cambria Math" panose="02040503050406030204" pitchFamily="18" charset="0"/>
                                </a:rPr>
                                <m:t>,</m:t>
                              </m:r>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d>
                    </m:oMath>
                  </m:oMathPara>
                </a14:m>
                <a:endParaRPr lang="en-US" sz="1600" dirty="0">
                  <a:latin typeface="Helvetica" panose="020B0604020202020204" pitchFamily="34" charset="0"/>
                  <a:cs typeface="Helvetica" panose="020B0604020202020204" pitchFamily="34" charset="0"/>
                </a:endParaRPr>
              </a:p>
              <a:p>
                <a:r>
                  <a:rPr lang="en-US" sz="1600" dirty="0">
                    <a:latin typeface="Helvetica" panose="020B0604020202020204" pitchFamily="34" charset="0"/>
                    <a:cs typeface="Helvetica" panose="020B0604020202020204" pitchFamily="34" charset="0"/>
                  </a:rPr>
                  <a:t>Assuming independence between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b="0" i="1" smtClean="0">
                            <a:latin typeface="Cambria Math" panose="02040503050406030204" pitchFamily="18" charset="0"/>
                          </a:rPr>
                          <m:t>𝑓</m:t>
                        </m:r>
                      </m:sup>
                    </m:sSubSup>
                  </m:oMath>
                </a14:m>
                <a:r>
                  <a:rPr lang="en-US" sz="1600" dirty="0">
                    <a:latin typeface="Helvetica" panose="020B0604020202020204" pitchFamily="34" charset="0"/>
                    <a:cs typeface="Helvetica" panose="020B0604020202020204" pitchFamily="34" charset="0"/>
                  </a:rPr>
                  <a:t>,</a:t>
                </a:r>
                <a:r>
                  <a:rPr lang="en-US" sz="1600" dirty="0"/>
                  <a:t>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2</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oMath>
                </a14:m>
                <a:r>
                  <a:rPr lang="en-US" sz="1600" dirty="0">
                    <a:latin typeface="Helvetica" panose="020B0604020202020204" pitchFamily="34" charset="0"/>
                    <a:cs typeface="Helvetica" panose="020B0604020202020204" pitchFamily="34" charset="0"/>
                  </a:rPr>
                  <a:t>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b="0" i="1" smtClean="0">
                            <a:latin typeface="Cambria Math" panose="02040503050406030204" pitchFamily="18" charset="0"/>
                          </a:rPr>
                          <m:t>𝑡</m:t>
                        </m:r>
                      </m:sup>
                    </m:sSubSup>
                  </m:oMath>
                </a14:m>
                <a:r>
                  <a:rPr lang="en-US" sz="1600" dirty="0">
                    <a:latin typeface="Helvetica" panose="020B0604020202020204" pitchFamily="34" charset="0"/>
                    <a:cs typeface="Helvetica" panose="020B0604020202020204" pitchFamily="34" charset="0"/>
                  </a:rPr>
                  <a:t>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b="0" i="1" smtClean="0">
                            <a:latin typeface="Cambria Math" panose="02040503050406030204" pitchFamily="18" charset="0"/>
                          </a:rPr>
                          <m:t>𝑓</m:t>
                        </m:r>
                      </m:sup>
                    </m:sSubSup>
                  </m:oMath>
                </a14:m>
                <a:r>
                  <a:rPr lang="en-US" sz="1600" dirty="0">
                    <a:latin typeface="Helvetica" panose="020B0604020202020204" pitchFamily="34" charset="0"/>
                    <a:cs typeface="Helvetica" panose="020B0604020202020204" pitchFamily="34" charset="0"/>
                  </a:rPr>
                  <a:t>,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b="0" i="1" smtClean="0">
                            <a:latin typeface="Cambria Math" panose="02040503050406030204" pitchFamily="18" charset="0"/>
                          </a:rPr>
                          <m:t>𝑓</m:t>
                        </m:r>
                      </m:sup>
                    </m:sSubSup>
                  </m:oMath>
                </a14:m>
                <a:endParaRPr lang="en-US" sz="1600" dirty="0">
                  <a:latin typeface="Helvetica" panose="020B0604020202020204" pitchFamily="34" charset="0"/>
                  <a:cs typeface="Helvetica" panose="020B0604020202020204" pitchFamily="34" charset="0"/>
                </a:endParaRPr>
              </a:p>
            </p:txBody>
          </p:sp>
        </mc:Choice>
        <mc:Fallback xmlns="">
          <p:sp>
            <p:nvSpPr>
              <p:cNvPr id="38" name="TextBox 37"/>
              <p:cNvSpPr txBox="1">
                <a:spLocks noRot="1" noChangeAspect="1" noMove="1" noResize="1" noEditPoints="1" noAdjustHandles="1" noChangeArrowheads="1" noChangeShapeType="1" noTextEdit="1"/>
              </p:cNvSpPr>
              <p:nvPr/>
            </p:nvSpPr>
            <p:spPr>
              <a:xfrm>
                <a:off x="0" y="1026761"/>
                <a:ext cx="9143999" cy="2745623"/>
              </a:xfrm>
              <a:prstGeom prst="rect">
                <a:avLst/>
              </a:prstGeom>
              <a:blipFill>
                <a:blip r:embed="rId3"/>
                <a:stretch>
                  <a:fillRect l="-333" b="-1330"/>
                </a:stretch>
              </a:blipFill>
            </p:spPr>
            <p:txBody>
              <a:bodyPr/>
              <a:lstStyle/>
              <a:p>
                <a:r>
                  <a:rPr lang="en-US">
                    <a:noFill/>
                  </a:rPr>
                  <a:t> </a:t>
                </a:r>
              </a:p>
            </p:txBody>
          </p:sp>
        </mc:Fallback>
      </mc:AlternateContent>
      <p:sp>
        <p:nvSpPr>
          <p:cNvPr id="47" name="Rectangle 46"/>
          <p:cNvSpPr/>
          <p:nvPr/>
        </p:nvSpPr>
        <p:spPr>
          <a:xfrm>
            <a:off x="2126996" y="609414"/>
            <a:ext cx="4890008" cy="369332"/>
          </a:xfrm>
          <a:prstGeom prst="rect">
            <a:avLst/>
          </a:prstGeom>
        </p:spPr>
        <p:txBody>
          <a:bodyPr wrap="square">
            <a:spAutoFit/>
          </a:bodyPr>
          <a:lstStyle/>
          <a:p>
            <a:pPr algn="ctr"/>
            <a:r>
              <a:rPr lang="en-US" b="1" dirty="0">
                <a:latin typeface="Helvetica" panose="020B0604020202020204" pitchFamily="34" charset="0"/>
                <a:cs typeface="Helvetica" panose="020B0604020202020204" pitchFamily="34" charset="0"/>
              </a:rPr>
              <a:t>2016-2018</a:t>
            </a:r>
          </a:p>
        </p:txBody>
      </p:sp>
    </p:spTree>
    <p:extLst>
      <p:ext uri="{BB962C8B-B14F-4D97-AF65-F5344CB8AC3E}">
        <p14:creationId xmlns:p14="http://schemas.microsoft.com/office/powerpoint/2010/main" val="4090135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ítulo 1">
            <a:extLst>
              <a:ext uri="{FF2B5EF4-FFF2-40B4-BE49-F238E27FC236}">
                <a16:creationId xmlns:a16="http://schemas.microsoft.com/office/drawing/2014/main" id="{93D2A21E-2277-4E55-0314-3FFE72D4E720}"/>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Imputation strategy</a:t>
            </a:r>
            <a:endParaRPr lang="en-US" sz="2600" b="1" dirty="0">
              <a:latin typeface="HelveticaNeue Condensed"/>
              <a:cs typeface="Times New Roman" panose="02020603050405020304" pitchFamily="18" charset="0"/>
            </a:endParaRPr>
          </a:p>
        </p:txBody>
      </p:sp>
      <p:sp>
        <p:nvSpPr>
          <p:cNvPr id="47" name="Rectangle 46"/>
          <p:cNvSpPr/>
          <p:nvPr/>
        </p:nvSpPr>
        <p:spPr>
          <a:xfrm>
            <a:off x="2126996" y="348734"/>
            <a:ext cx="4890008" cy="369332"/>
          </a:xfrm>
          <a:prstGeom prst="rect">
            <a:avLst/>
          </a:prstGeom>
        </p:spPr>
        <p:txBody>
          <a:bodyPr wrap="square">
            <a:spAutoFit/>
          </a:bodyPr>
          <a:lstStyle/>
          <a:p>
            <a:pPr algn="ctr"/>
            <a:r>
              <a:rPr lang="en-US" b="1" dirty="0">
                <a:latin typeface="Helvetica" panose="020B0604020202020204" pitchFamily="34" charset="0"/>
                <a:cs typeface="Helvetica" panose="020B0604020202020204" pitchFamily="34" charset="0"/>
              </a:rPr>
              <a:t>2016-2018</a:t>
            </a:r>
          </a:p>
        </p:txBody>
      </p:sp>
      <mc:AlternateContent xmlns:mc="http://schemas.openxmlformats.org/markup-compatibility/2006" xmlns:a14="http://schemas.microsoft.com/office/drawing/2010/main">
        <mc:Choice Requires="a14">
          <p:graphicFrame>
            <p:nvGraphicFramePr>
              <p:cNvPr id="2" name="Table 1"/>
              <p:cNvGraphicFramePr>
                <a:graphicFrameLocks noGrp="1"/>
              </p:cNvGraphicFramePr>
              <p:nvPr>
                <p:extLst>
                  <p:ext uri="{D42A27DB-BD31-4B8C-83A1-F6EECF244321}">
                    <p14:modId xmlns:p14="http://schemas.microsoft.com/office/powerpoint/2010/main" val="276235703"/>
                  </p:ext>
                </p:extLst>
              </p:nvPr>
            </p:nvGraphicFramePr>
            <p:xfrm>
              <a:off x="0" y="718066"/>
              <a:ext cx="9144000" cy="3708400"/>
            </p:xfrm>
            <a:graphic>
              <a:graphicData uri="http://schemas.openxmlformats.org/drawingml/2006/table">
                <a:tbl>
                  <a:tblPr firstRow="1" bandRow="1">
                    <a:tableStyleId>{9D7B26C5-4107-4FEC-AEDC-1716B250A1EF}</a:tableStyleId>
                  </a:tblPr>
                  <a:tblGrid>
                    <a:gridCol w="481693">
                      <a:extLst>
                        <a:ext uri="{9D8B030D-6E8A-4147-A177-3AD203B41FA5}">
                          <a16:colId xmlns:a16="http://schemas.microsoft.com/office/drawing/2014/main" val="755880658"/>
                        </a:ext>
                      </a:extLst>
                    </a:gridCol>
                    <a:gridCol w="2334986">
                      <a:extLst>
                        <a:ext uri="{9D8B030D-6E8A-4147-A177-3AD203B41FA5}">
                          <a16:colId xmlns:a16="http://schemas.microsoft.com/office/drawing/2014/main" val="3983236794"/>
                        </a:ext>
                      </a:extLst>
                    </a:gridCol>
                    <a:gridCol w="6327321">
                      <a:extLst>
                        <a:ext uri="{9D8B030D-6E8A-4147-A177-3AD203B41FA5}">
                          <a16:colId xmlns:a16="http://schemas.microsoft.com/office/drawing/2014/main" val="2069017431"/>
                        </a:ext>
                      </a:extLst>
                    </a:gridCol>
                  </a:tblGrid>
                  <a:tr h="370840">
                    <a:tc>
                      <a:txBody>
                        <a:bodyPr/>
                        <a:lstStyle/>
                        <a:p>
                          <a:pPr marL="0" algn="ctr" defTabSz="457200" rtl="0" eaLnBrk="1" latinLnBrk="0" hangingPunct="1"/>
                          <a:r>
                            <a:rPr lang="en-US" sz="1400" b="0" kern="1200" dirty="0">
                              <a:solidFill>
                                <a:schemeClr val="tx1"/>
                              </a:solidFill>
                              <a:latin typeface="Helvetica" panose="020B0604020202020204" pitchFamily="34" charset="0"/>
                              <a:ea typeface="+mn-ea"/>
                              <a:cs typeface="Helvetica" panose="020B0604020202020204" pitchFamily="34" charset="0"/>
                            </a:rPr>
                            <a:t>H</a:t>
                          </a:r>
                        </a:p>
                      </a:txBody>
                      <a:tcPr/>
                    </a:tc>
                    <a:tc>
                      <a:txBody>
                        <a:bodyPr/>
                        <a:lstStyle/>
                        <a:p>
                          <a:pPr algn="ctr"/>
                          <a:r>
                            <a:rPr lang="en-US" sz="1400" b="0" dirty="0">
                              <a:latin typeface="Helvetica" panose="020B0604020202020204" pitchFamily="34" charset="0"/>
                              <a:cs typeface="Helvetica" panose="020B0604020202020204" pitchFamily="34" charset="0"/>
                            </a:rPr>
                            <a:t>Conditions</a:t>
                          </a:r>
                        </a:p>
                      </a:txBody>
                      <a:tcPr anchor="ctr"/>
                    </a:tc>
                    <a:tc>
                      <a:txBody>
                        <a:bodyPr/>
                        <a:lstStyle/>
                        <a:p>
                          <a:pPr algn="ctr"/>
                          <a:r>
                            <a:rPr lang="en-US" sz="1400" b="0" dirty="0">
                              <a:latin typeface="Helvetica" panose="020B0604020202020204" pitchFamily="34" charset="0"/>
                              <a:cs typeface="Helvetica" panose="020B0604020202020204" pitchFamily="34" charset="0"/>
                            </a:rPr>
                            <a:t>Models</a:t>
                          </a:r>
                        </a:p>
                      </a:txBody>
                      <a:tcPr anchor="ctr"/>
                    </a:tc>
                    <a:extLst>
                      <a:ext uri="{0D108BD9-81ED-4DB2-BD59-A6C34878D82A}">
                        <a16:rowId xmlns:a16="http://schemas.microsoft.com/office/drawing/2014/main" val="741375560"/>
                      </a:ext>
                    </a:extLst>
                  </a:tr>
                  <a:tr h="370840">
                    <a:tc>
                      <a:txBody>
                        <a:bodyPr/>
                        <a:lstStyle/>
                        <a:p>
                          <a:r>
                            <a:rPr lang="en-US" sz="1200" dirty="0"/>
                            <a:t>H1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lang="en-US" sz="1200" b="0" i="1" smtClean="0">
                                      <a:latin typeface="Cambria Math" panose="02040503050406030204" pitchFamily="18" charset="0"/>
                                    </a:rPr>
                                  </m:ctrlPr>
                                </m:sSubSupPr>
                                <m:e>
                                  <m:r>
                                    <a:rPr lang="en-US" sz="1200" b="0" i="1" smtClean="0">
                                      <a:latin typeface="Cambria Math" panose="02040503050406030204" pitchFamily="18" charset="0"/>
                                    </a:rPr>
                                    <m:t>𝑅</m:t>
                                  </m:r>
                                </m:e>
                                <m:sub>
                                  <m:r>
                                    <a:rPr lang="en-US" sz="1200" b="0" i="1" smtClean="0">
                                      <a:latin typeface="Cambria Math" panose="02040503050406030204" pitchFamily="18" charset="0"/>
                                    </a:rPr>
                                    <m:t>1</m:t>
                                  </m:r>
                                </m:sub>
                                <m:sup>
                                  <m:r>
                                    <a:rPr lang="en-US" sz="1200" b="0" i="1" smtClean="0">
                                      <a:latin typeface="Cambria Math" panose="02040503050406030204" pitchFamily="18" charset="0"/>
                                    </a:rPr>
                                    <m:t>𝑓</m:t>
                                  </m:r>
                                </m:sup>
                              </m:sSubSup>
                              <m:r>
                                <a:rPr lang="en-US" sz="1200" b="0" i="1" smtClean="0">
                                  <a:latin typeface="Cambria Math" panose="02040503050406030204" pitchFamily="18" charset="0"/>
                                </a:rPr>
                                <m:t>=1, </m:t>
                              </m:r>
                              <m:sSubSup>
                                <m:sSubSupPr>
                                  <m:ctrlPr>
                                    <a:rPr lang="en-US" sz="1200" b="0" i="1" smtClean="0">
                                      <a:latin typeface="Cambria Math" panose="02040503050406030204" pitchFamily="18" charset="0"/>
                                    </a:rPr>
                                  </m:ctrlPr>
                                </m:sSubSupPr>
                                <m:e>
                                  <m:r>
                                    <a:rPr lang="en-US" sz="1200" b="0" i="1" smtClean="0">
                                      <a:latin typeface="Cambria Math" panose="02040503050406030204" pitchFamily="18" charset="0"/>
                                    </a:rPr>
                                    <m:t>𝑅</m:t>
                                  </m:r>
                                </m:e>
                                <m:sub>
                                  <m:r>
                                    <a:rPr lang="en-US" sz="1200" b="0" i="1" smtClean="0">
                                      <a:latin typeface="Cambria Math" panose="02040503050406030204" pitchFamily="18" charset="0"/>
                                    </a:rPr>
                                    <m:t>1</m:t>
                                  </m:r>
                                </m:sub>
                                <m:sup>
                                  <m:r>
                                    <a:rPr lang="en-US" sz="1200" b="0" i="1" smtClean="0">
                                      <a:latin typeface="Cambria Math" panose="02040503050406030204" pitchFamily="18" charset="0"/>
                                    </a:rPr>
                                    <m:t>𝑡</m:t>
                                  </m:r>
                                </m:sup>
                              </m:sSubSup>
                              <m:r>
                                <a:rPr lang="en-US" sz="1200" b="0" i="1" smtClean="0">
                                  <a:latin typeface="Cambria Math" panose="02040503050406030204" pitchFamily="18" charset="0"/>
                                </a:rPr>
                                <m:t>=1, </m:t>
                              </m:r>
                              <m:sSubSup>
                                <m:sSubSupPr>
                                  <m:ctrlPr>
                                    <a:rPr lang="en-US" sz="1200" b="0" i="1" smtClean="0">
                                      <a:latin typeface="Cambria Math" panose="02040503050406030204" pitchFamily="18" charset="0"/>
                                    </a:rPr>
                                  </m:ctrlPr>
                                </m:sSubSupPr>
                                <m:e>
                                  <m:r>
                                    <a:rPr lang="en-US" sz="1200" i="1">
                                      <a:latin typeface="Cambria Math" panose="02040503050406030204" pitchFamily="18" charset="0"/>
                                    </a:rPr>
                                    <m:t>𝑅</m:t>
                                  </m:r>
                                </m:e>
                                <m:sub>
                                  <m:r>
                                    <a:rPr lang="en-US" sz="1200" b="0" i="1" smtClean="0">
                                      <a:latin typeface="Cambria Math" panose="02040503050406030204" pitchFamily="18" charset="0"/>
                                    </a:rPr>
                                    <m:t>2</m:t>
                                  </m:r>
                                </m:sub>
                                <m:sup>
                                  <m:r>
                                    <a:rPr lang="en-US" sz="1200" b="0" i="1" smtClean="0">
                                      <a:latin typeface="Cambria Math" panose="02040503050406030204" pitchFamily="18" charset="0"/>
                                    </a:rPr>
                                    <m:t>𝑓</m:t>
                                  </m:r>
                                </m:sup>
                              </m:sSubSup>
                              <m:r>
                                <a:rPr lang="en-US" sz="1200" i="1">
                                  <a:latin typeface="Cambria Math" panose="02040503050406030204" pitchFamily="18" charset="0"/>
                                </a:rPr>
                                <m:t>=1</m:t>
                              </m:r>
                              <m:r>
                                <a:rPr lang="en-US" sz="1200" b="0" i="0" smtClean="0">
                                  <a:latin typeface="Cambria Math" panose="02040503050406030204" pitchFamily="18" charset="0"/>
                                </a:rPr>
                                <m:t>,</m:t>
                              </m:r>
                            </m:oMath>
                          </a14:m>
                          <a:r>
                            <a:rPr lang="en-US" sz="1200" dirty="0">
                              <a:latin typeface="Helvetica" panose="020B0604020202020204" pitchFamily="34" charset="0"/>
                              <a:cs typeface="Helvetica" panose="020B0604020202020204" pitchFamily="34" charset="0"/>
                            </a:rPr>
                            <a:t> </a:t>
                          </a:r>
                          <a14:m>
                            <m:oMath xmlns:m="http://schemas.openxmlformats.org/officeDocument/2006/math">
                              <m:sSubSup>
                                <m:sSubSupPr>
                                  <m:ctrlPr>
                                    <a:rPr lang="en-US" sz="1200" i="1">
                                      <a:latin typeface="Cambria Math" panose="02040503050406030204" pitchFamily="18" charset="0"/>
                                    </a:rPr>
                                  </m:ctrlPr>
                                </m:sSubSupPr>
                                <m:e>
                                  <m:r>
                                    <a:rPr lang="en-US" sz="1200" i="1">
                                      <a:latin typeface="Cambria Math" panose="02040503050406030204" pitchFamily="18" charset="0"/>
                                    </a:rPr>
                                    <m:t>𝑅</m:t>
                                  </m:r>
                                </m:e>
                                <m:sub>
                                  <m:r>
                                    <a:rPr lang="en-US" sz="1200" b="0" i="1" smtClean="0">
                                      <a:latin typeface="Cambria Math" panose="02040503050406030204" pitchFamily="18" charset="0"/>
                                    </a:rPr>
                                    <m:t>2</m:t>
                                  </m:r>
                                </m:sub>
                                <m:sup>
                                  <m:r>
                                    <a:rPr lang="en-US" sz="1200" b="0" i="1" smtClean="0">
                                      <a:latin typeface="Cambria Math" panose="02040503050406030204" pitchFamily="18" charset="0"/>
                                    </a:rPr>
                                    <m:t>𝑡</m:t>
                                  </m:r>
                                </m:sup>
                              </m:sSubSup>
                              <m:r>
                                <a:rPr lang="en-US" sz="1200" i="1">
                                  <a:latin typeface="Cambria Math" panose="02040503050406030204" pitchFamily="18" charset="0"/>
                                </a:rPr>
                                <m:t>=1</m:t>
                              </m:r>
                              <m:r>
                                <a:rPr lang="en-US" sz="1200" b="0" i="0" smtClean="0">
                                  <a:latin typeface="Cambria Math" panose="02040503050406030204" pitchFamily="18" charset="0"/>
                                </a:rPr>
                                <m:t> </m:t>
                              </m:r>
                            </m:oMath>
                          </a14:m>
                          <a:endParaRPr lang="en-US" sz="1200" dirty="0">
                            <a:latin typeface="Helvetica" panose="020B0604020202020204" pitchFamily="34" charset="0"/>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oMath>
                          </a14:m>
                          <a:r>
                            <a:rPr kumimoji="0" lang="en-US" sz="1200" b="0" i="1" u="none" strike="noStrike" kern="1200" cap="none" spc="0" normalizeH="0" baseline="0" noProof="0" dirty="0">
                              <a:ln>
                                <a:noFill/>
                              </a:ln>
                              <a:solidFill>
                                <a:prstClr val="black"/>
                              </a:solidFill>
                              <a:effectLst/>
                              <a:uLnTx/>
                              <a:uFillTx/>
                              <a:latin typeface="Cambria Math" panose="02040503050406030204" pitchFamily="18" charset="0"/>
                              <a:ea typeface="+mn-ea"/>
                              <a:cs typeface="+mn-cs"/>
                            </a:rPr>
                            <a:t> </a:t>
                          </a:r>
                          <a:endParaRPr lang="en-US" sz="1200" dirty="0"/>
                        </a:p>
                      </a:txBody>
                      <a:tcPr/>
                    </a:tc>
                    <a:extLst>
                      <a:ext uri="{0D108BD9-81ED-4DB2-BD59-A6C34878D82A}">
                        <a16:rowId xmlns:a16="http://schemas.microsoft.com/office/drawing/2014/main" val="1527481842"/>
                      </a:ext>
                    </a:extLst>
                  </a:tr>
                  <a:tr h="370840">
                    <a:tc>
                      <a:txBody>
                        <a:bodyPr/>
                        <a:lstStyle/>
                        <a:p>
                          <a:r>
                            <a:rPr lang="en-US" sz="1200" dirty="0"/>
                            <a:t>H2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=1</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oMath>
                          </a14:m>
                          <a:r>
                            <a:rPr lang="en-US" sz="1200" dirty="0"/>
                            <a:t> </a:t>
                          </a:r>
                        </a:p>
                      </a:txBody>
                      <a:tcPr/>
                    </a:tc>
                    <a:extLst>
                      <a:ext uri="{0D108BD9-81ED-4DB2-BD59-A6C34878D82A}">
                        <a16:rowId xmlns:a16="http://schemas.microsoft.com/office/drawing/2014/main" val="3888956355"/>
                      </a:ext>
                    </a:extLst>
                  </a:tr>
                  <a:tr h="370840">
                    <a:tc>
                      <a:txBody>
                        <a:bodyPr/>
                        <a:lstStyle/>
                        <a:p>
                          <a:r>
                            <a:rPr lang="en-US" sz="1200" dirty="0"/>
                            <a:t>H3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oMath>
                          </a14:m>
                          <a:r>
                            <a:rPr lang="en-US" sz="1200" dirty="0"/>
                            <a:t> </a:t>
                          </a:r>
                        </a:p>
                      </a:txBody>
                      <a:tcPr/>
                    </a:tc>
                    <a:extLst>
                      <a:ext uri="{0D108BD9-81ED-4DB2-BD59-A6C34878D82A}">
                        <a16:rowId xmlns:a16="http://schemas.microsoft.com/office/drawing/2014/main" val="989048490"/>
                      </a:ext>
                    </a:extLst>
                  </a:tr>
                  <a:tr h="370840">
                    <a:tc>
                      <a:txBody>
                        <a:bodyPr/>
                        <a:lstStyle/>
                        <a:p>
                          <a:r>
                            <a:rPr lang="en-US" sz="1200" dirty="0"/>
                            <a:t>H4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=1</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d>
                            </m:oMath>
                          </a14:m>
                          <a:r>
                            <a:rPr lang="en-US" sz="1200" dirty="0"/>
                            <a:t> </a:t>
                          </a:r>
                        </a:p>
                      </a:txBody>
                      <a:tcPr/>
                    </a:tc>
                    <a:extLst>
                      <a:ext uri="{0D108BD9-81ED-4DB2-BD59-A6C34878D82A}">
                        <a16:rowId xmlns:a16="http://schemas.microsoft.com/office/drawing/2014/main" val="453727426"/>
                      </a:ext>
                    </a:extLst>
                  </a:tr>
                  <a:tr h="370840">
                    <a:tc>
                      <a:txBody>
                        <a:bodyPr/>
                        <a:lstStyle/>
                        <a:p>
                          <a:r>
                            <a:rPr lang="en-US" sz="1200" dirty="0"/>
                            <a:t>H5</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=1</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5</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oMath>
                          </a14:m>
                          <a:r>
                            <a:rPr lang="en-US" sz="1200" dirty="0"/>
                            <a:t> </a:t>
                          </a:r>
                        </a:p>
                      </a:txBody>
                      <a:tcPr/>
                    </a:tc>
                    <a:extLst>
                      <a:ext uri="{0D108BD9-81ED-4DB2-BD59-A6C34878D82A}">
                        <a16:rowId xmlns:a16="http://schemas.microsoft.com/office/drawing/2014/main" val="1055547577"/>
                      </a:ext>
                    </a:extLst>
                  </a:tr>
                  <a:tr h="370840">
                    <a:tc>
                      <a:txBody>
                        <a:bodyPr/>
                        <a:lstStyle/>
                        <a:p>
                          <a:r>
                            <a:rPr lang="en-US" sz="1200" dirty="0"/>
                            <a:t>H6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=1</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oMath>
                          </a14:m>
                          <a:r>
                            <a:rPr lang="en-US" sz="1200" dirty="0"/>
                            <a:t> </a:t>
                          </a:r>
                        </a:p>
                      </a:txBody>
                      <a:tcPr/>
                    </a:tc>
                    <a:extLst>
                      <a:ext uri="{0D108BD9-81ED-4DB2-BD59-A6C34878D82A}">
                        <a16:rowId xmlns:a16="http://schemas.microsoft.com/office/drawing/2014/main" val="734683811"/>
                      </a:ext>
                    </a:extLst>
                  </a:tr>
                  <a:tr h="370840">
                    <a:tc>
                      <a:txBody>
                        <a:bodyPr/>
                        <a:lstStyle/>
                        <a:p>
                          <a:r>
                            <a:rPr lang="en-US" sz="1200" dirty="0"/>
                            <a:t>H7</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7</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d>
                            </m:oMath>
                          </a14:m>
                          <a:r>
                            <a:rPr lang="en-US" sz="1200" dirty="0"/>
                            <a:t> </a:t>
                          </a:r>
                        </a:p>
                      </a:txBody>
                      <a:tcPr/>
                    </a:tc>
                    <a:extLst>
                      <a:ext uri="{0D108BD9-81ED-4DB2-BD59-A6C34878D82A}">
                        <a16:rowId xmlns:a16="http://schemas.microsoft.com/office/drawing/2014/main" val="570539210"/>
                      </a:ext>
                    </a:extLst>
                  </a:tr>
                  <a:tr h="370840">
                    <a:tc>
                      <a:txBody>
                        <a:bodyPr/>
                        <a:lstStyle/>
                        <a:p>
                          <a:r>
                            <a:rPr lang="en-US" sz="1200" dirty="0"/>
                            <a:t>H8</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=1</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d>
                            </m:oMath>
                          </a14:m>
                          <a:r>
                            <a:rPr lang="en-US" sz="1200" dirty="0"/>
                            <a:t> </a:t>
                          </a:r>
                        </a:p>
                      </a:txBody>
                      <a:tcPr/>
                    </a:tc>
                    <a:extLst>
                      <a:ext uri="{0D108BD9-81ED-4DB2-BD59-A6C34878D82A}">
                        <a16:rowId xmlns:a16="http://schemas.microsoft.com/office/drawing/2014/main" val="923976375"/>
                      </a:ext>
                    </a:extLst>
                  </a:tr>
                  <a:tr h="370840">
                    <a:tc>
                      <a:txBody>
                        <a:bodyPr/>
                        <a:lstStyle/>
                        <a:p>
                          <a:r>
                            <a:rPr lang="en-US" sz="1200" dirty="0"/>
                            <a:t>H9</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oMath>
                          </a14:m>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rPr>
                            <a:t> </a:t>
                          </a:r>
                          <a14:m>
                            <m:oMath xmlns:m="http://schemas.openxmlformats.org/officeDocument/2006/math">
                              <m:sSubSup>
                                <m:sSubSupPr>
                                  <m:ctrlP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𝑅</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r>
                                <a:rPr kumimoji="0" lang="en-US" sz="1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en-US" sz="12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0 </m:t>
                              </m:r>
                            </m:oMath>
                          </a14:m>
                          <a:endParaRPr kumimoji="0" lang="en-US" sz="1200" b="0" i="0" u="none" strike="noStrike" kern="1200" cap="none" spc="0" normalizeH="0" baseline="0" noProof="0" dirty="0">
                            <a:ln>
                              <a:noFill/>
                            </a:ln>
                            <a:solidFill>
                              <a:prstClr val="black"/>
                            </a:solidFill>
                            <a:effectLst/>
                            <a:uLnTx/>
                            <a:uFillTx/>
                            <a:latin typeface="Helvetica" panose="020B0604020202020204" pitchFamily="34" charset="0"/>
                            <a:ea typeface="+mn-ea"/>
                            <a:cs typeface="Helvetica" panose="020B0604020202020204" pitchFamily="34" charset="0"/>
                          </a:endParaRPr>
                        </a:p>
                      </a:txBody>
                      <a:tcPr/>
                    </a:tc>
                    <a:tc>
                      <a:txBody>
                        <a:bodyPr/>
                        <a:lstStyle/>
                        <a:p>
                          <a14:m>
                            <m:oMath xmlns:m="http://schemas.openxmlformats.org/officeDocument/2006/math">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Sub>
                                </m:e>
                              </m:d>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d>
                                <m:d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𝑓</m:t>
                                      </m:r>
                                    </m:sup>
                                  </m:sSubSup>
                                </m:e>
                                <m:e>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Sub>
                                  <m:sSub>
                                    <m:sSub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sSubSup>
                                    <m:sSubSupPr>
                                      <m:ctrlP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SupPr>
                                    <m:e>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𝑌</m:t>
                                      </m:r>
                                    </m:e>
                                    <m:sub>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h</m:t>
                                      </m:r>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m:t>
                                      </m:r>
                                    </m:sub>
                                    <m:sup>
                                      <m:r>
                                        <a:rPr kumimoji="0" lang="en-US" sz="1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𝑡</m:t>
                                      </m:r>
                                    </m:sup>
                                  </m:sSubSup>
                                </m:e>
                              </m:d>
                            </m:oMath>
                          </a14:m>
                          <a:r>
                            <a:rPr lang="en-US" sz="1200" dirty="0"/>
                            <a:t> </a:t>
                          </a:r>
                        </a:p>
                      </a:txBody>
                      <a:tcPr/>
                    </a:tc>
                    <a:extLst>
                      <a:ext uri="{0D108BD9-81ED-4DB2-BD59-A6C34878D82A}">
                        <a16:rowId xmlns:a16="http://schemas.microsoft.com/office/drawing/2014/main" val="1956992292"/>
                      </a:ext>
                    </a:extLst>
                  </a:tr>
                </a:tbl>
              </a:graphicData>
            </a:graphic>
          </p:graphicFrame>
        </mc:Choice>
        <mc:Fallback xmlns="">
          <p:graphicFrame>
            <p:nvGraphicFramePr>
              <p:cNvPr id="2" name="Table 1"/>
              <p:cNvGraphicFramePr>
                <a:graphicFrameLocks noGrp="1"/>
              </p:cNvGraphicFramePr>
              <p:nvPr>
                <p:extLst>
                  <p:ext uri="{D42A27DB-BD31-4B8C-83A1-F6EECF244321}">
                    <p14:modId xmlns:p14="http://schemas.microsoft.com/office/powerpoint/2010/main" val="276235703"/>
                  </p:ext>
                </p:extLst>
              </p:nvPr>
            </p:nvGraphicFramePr>
            <p:xfrm>
              <a:off x="0" y="718066"/>
              <a:ext cx="9144000" cy="3708400"/>
            </p:xfrm>
            <a:graphic>
              <a:graphicData uri="http://schemas.openxmlformats.org/drawingml/2006/table">
                <a:tbl>
                  <a:tblPr firstRow="1" bandRow="1">
                    <a:tableStyleId>{9D7B26C5-4107-4FEC-AEDC-1716B250A1EF}</a:tableStyleId>
                  </a:tblPr>
                  <a:tblGrid>
                    <a:gridCol w="481693">
                      <a:extLst>
                        <a:ext uri="{9D8B030D-6E8A-4147-A177-3AD203B41FA5}">
                          <a16:colId xmlns:a16="http://schemas.microsoft.com/office/drawing/2014/main" val="755880658"/>
                        </a:ext>
                      </a:extLst>
                    </a:gridCol>
                    <a:gridCol w="2334986">
                      <a:extLst>
                        <a:ext uri="{9D8B030D-6E8A-4147-A177-3AD203B41FA5}">
                          <a16:colId xmlns:a16="http://schemas.microsoft.com/office/drawing/2014/main" val="3983236794"/>
                        </a:ext>
                      </a:extLst>
                    </a:gridCol>
                    <a:gridCol w="6327321">
                      <a:extLst>
                        <a:ext uri="{9D8B030D-6E8A-4147-A177-3AD203B41FA5}">
                          <a16:colId xmlns:a16="http://schemas.microsoft.com/office/drawing/2014/main" val="2069017431"/>
                        </a:ext>
                      </a:extLst>
                    </a:gridCol>
                  </a:tblGrid>
                  <a:tr h="370840">
                    <a:tc>
                      <a:txBody>
                        <a:bodyPr/>
                        <a:lstStyle/>
                        <a:p>
                          <a:pPr marL="0" algn="ctr" defTabSz="457200" rtl="0" eaLnBrk="1" latinLnBrk="0" hangingPunct="1"/>
                          <a:r>
                            <a:rPr lang="en-US" sz="1400" b="0" kern="1200" dirty="0" smtClean="0">
                              <a:solidFill>
                                <a:schemeClr val="tx1"/>
                              </a:solidFill>
                              <a:latin typeface="Helvetica" panose="020B0604020202020204" pitchFamily="34" charset="0"/>
                              <a:ea typeface="+mn-ea"/>
                              <a:cs typeface="Helvetica" panose="020B0604020202020204" pitchFamily="34" charset="0"/>
                            </a:rPr>
                            <a:t>H</a:t>
                          </a:r>
                          <a:endParaRPr lang="en-US" sz="1400" b="0" kern="1200" dirty="0">
                            <a:solidFill>
                              <a:schemeClr val="tx1"/>
                            </a:solidFill>
                            <a:latin typeface="Helvetica" panose="020B0604020202020204" pitchFamily="34" charset="0"/>
                            <a:ea typeface="+mn-ea"/>
                            <a:cs typeface="Helvetica" panose="020B0604020202020204" pitchFamily="34" charset="0"/>
                          </a:endParaRPr>
                        </a:p>
                      </a:txBody>
                      <a:tcPr/>
                    </a:tc>
                    <a:tc>
                      <a:txBody>
                        <a:bodyPr/>
                        <a:lstStyle/>
                        <a:p>
                          <a:pPr algn="ctr"/>
                          <a:r>
                            <a:rPr lang="en-US" sz="1400" b="0" dirty="0" smtClean="0">
                              <a:latin typeface="Helvetica" panose="020B0604020202020204" pitchFamily="34" charset="0"/>
                              <a:cs typeface="Helvetica" panose="020B0604020202020204" pitchFamily="34" charset="0"/>
                            </a:rPr>
                            <a:t>Conditions</a:t>
                          </a:r>
                          <a:endParaRPr lang="en-US" sz="1400" b="0" dirty="0">
                            <a:latin typeface="Helvetica" panose="020B0604020202020204" pitchFamily="34" charset="0"/>
                            <a:cs typeface="Helvetica" panose="020B0604020202020204" pitchFamily="34" charset="0"/>
                          </a:endParaRPr>
                        </a:p>
                      </a:txBody>
                      <a:tcPr anchor="ctr"/>
                    </a:tc>
                    <a:tc>
                      <a:txBody>
                        <a:bodyPr/>
                        <a:lstStyle/>
                        <a:p>
                          <a:pPr algn="ctr"/>
                          <a:r>
                            <a:rPr lang="en-US" sz="1400" b="0" dirty="0" smtClean="0">
                              <a:latin typeface="Helvetica" panose="020B0604020202020204" pitchFamily="34" charset="0"/>
                              <a:cs typeface="Helvetica" panose="020B0604020202020204" pitchFamily="34" charset="0"/>
                            </a:rPr>
                            <a:t>Models</a:t>
                          </a:r>
                          <a:endParaRPr lang="en-US" sz="1400" b="0" dirty="0">
                            <a:latin typeface="Helvetica" panose="020B0604020202020204" pitchFamily="34" charset="0"/>
                            <a:cs typeface="Helvetica" panose="020B0604020202020204" pitchFamily="34" charset="0"/>
                          </a:endParaRPr>
                        </a:p>
                      </a:txBody>
                      <a:tcPr anchor="ctr"/>
                    </a:tc>
                    <a:extLst>
                      <a:ext uri="{0D108BD9-81ED-4DB2-BD59-A6C34878D82A}">
                        <a16:rowId xmlns:a16="http://schemas.microsoft.com/office/drawing/2014/main" val="741375560"/>
                      </a:ext>
                    </a:extLst>
                  </a:tr>
                  <a:tr h="370840">
                    <a:tc>
                      <a:txBody>
                        <a:bodyPr/>
                        <a:lstStyle/>
                        <a:p>
                          <a:r>
                            <a:rPr lang="en-US" sz="1200" dirty="0" smtClean="0"/>
                            <a:t>H1</a:t>
                          </a:r>
                          <a:endParaRPr lang="en-US" sz="1200" dirty="0"/>
                        </a:p>
                      </a:txBody>
                      <a:tcPr/>
                    </a:tc>
                    <a:tc>
                      <a:txBody>
                        <a:bodyPr/>
                        <a:lstStyle/>
                        <a:p>
                          <a:endParaRPr lang="en-US"/>
                        </a:p>
                      </a:txBody>
                      <a:tcPr>
                        <a:blipFill>
                          <a:blip r:embed="rId3"/>
                          <a:stretch>
                            <a:fillRect l="-20627" t="-101639" r="-271540" b="-801639"/>
                          </a:stretch>
                        </a:blipFill>
                      </a:tcPr>
                    </a:tc>
                    <a:tc>
                      <a:txBody>
                        <a:bodyPr/>
                        <a:lstStyle/>
                        <a:p>
                          <a:endParaRPr lang="en-US"/>
                        </a:p>
                      </a:txBody>
                      <a:tcPr>
                        <a:blipFill>
                          <a:blip r:embed="rId3"/>
                          <a:stretch>
                            <a:fillRect l="-44509" t="-101639" r="-193" b="-801639"/>
                          </a:stretch>
                        </a:blipFill>
                      </a:tcPr>
                    </a:tc>
                    <a:extLst>
                      <a:ext uri="{0D108BD9-81ED-4DB2-BD59-A6C34878D82A}">
                        <a16:rowId xmlns:a16="http://schemas.microsoft.com/office/drawing/2014/main" val="1527481842"/>
                      </a:ext>
                    </a:extLst>
                  </a:tr>
                  <a:tr h="370840">
                    <a:tc>
                      <a:txBody>
                        <a:bodyPr/>
                        <a:lstStyle/>
                        <a:p>
                          <a:r>
                            <a:rPr lang="en-US" sz="1200" dirty="0" smtClean="0"/>
                            <a:t>H2</a:t>
                          </a:r>
                          <a:endParaRPr lang="en-US" sz="1200" dirty="0"/>
                        </a:p>
                      </a:txBody>
                      <a:tcPr/>
                    </a:tc>
                    <a:tc>
                      <a:txBody>
                        <a:bodyPr/>
                        <a:lstStyle/>
                        <a:p>
                          <a:endParaRPr lang="en-US"/>
                        </a:p>
                      </a:txBody>
                      <a:tcPr>
                        <a:blipFill>
                          <a:blip r:embed="rId3"/>
                          <a:stretch>
                            <a:fillRect l="-20627" t="-201639" r="-271540" b="-701639"/>
                          </a:stretch>
                        </a:blipFill>
                      </a:tcPr>
                    </a:tc>
                    <a:tc>
                      <a:txBody>
                        <a:bodyPr/>
                        <a:lstStyle/>
                        <a:p>
                          <a:endParaRPr lang="en-US"/>
                        </a:p>
                      </a:txBody>
                      <a:tcPr>
                        <a:blipFill>
                          <a:blip r:embed="rId3"/>
                          <a:stretch>
                            <a:fillRect l="-44509" t="-201639" r="-193" b="-701639"/>
                          </a:stretch>
                        </a:blipFill>
                      </a:tcPr>
                    </a:tc>
                    <a:extLst>
                      <a:ext uri="{0D108BD9-81ED-4DB2-BD59-A6C34878D82A}">
                        <a16:rowId xmlns:a16="http://schemas.microsoft.com/office/drawing/2014/main" val="3888956355"/>
                      </a:ext>
                    </a:extLst>
                  </a:tr>
                  <a:tr h="370840">
                    <a:tc>
                      <a:txBody>
                        <a:bodyPr/>
                        <a:lstStyle/>
                        <a:p>
                          <a:r>
                            <a:rPr lang="en-US" sz="1200" dirty="0" smtClean="0"/>
                            <a:t>H3</a:t>
                          </a:r>
                          <a:endParaRPr lang="en-US" sz="1200" dirty="0"/>
                        </a:p>
                      </a:txBody>
                      <a:tcPr/>
                    </a:tc>
                    <a:tc>
                      <a:txBody>
                        <a:bodyPr/>
                        <a:lstStyle/>
                        <a:p>
                          <a:endParaRPr lang="en-US"/>
                        </a:p>
                      </a:txBody>
                      <a:tcPr>
                        <a:blipFill>
                          <a:blip r:embed="rId3"/>
                          <a:stretch>
                            <a:fillRect l="-20627" t="-301639" r="-271540" b="-601639"/>
                          </a:stretch>
                        </a:blipFill>
                      </a:tcPr>
                    </a:tc>
                    <a:tc>
                      <a:txBody>
                        <a:bodyPr/>
                        <a:lstStyle/>
                        <a:p>
                          <a:endParaRPr lang="en-US"/>
                        </a:p>
                      </a:txBody>
                      <a:tcPr>
                        <a:blipFill>
                          <a:blip r:embed="rId3"/>
                          <a:stretch>
                            <a:fillRect l="-44509" t="-301639" r="-193" b="-601639"/>
                          </a:stretch>
                        </a:blipFill>
                      </a:tcPr>
                    </a:tc>
                    <a:extLst>
                      <a:ext uri="{0D108BD9-81ED-4DB2-BD59-A6C34878D82A}">
                        <a16:rowId xmlns:a16="http://schemas.microsoft.com/office/drawing/2014/main" val="989048490"/>
                      </a:ext>
                    </a:extLst>
                  </a:tr>
                  <a:tr h="370840">
                    <a:tc>
                      <a:txBody>
                        <a:bodyPr/>
                        <a:lstStyle/>
                        <a:p>
                          <a:r>
                            <a:rPr lang="en-US" sz="1200" dirty="0" smtClean="0"/>
                            <a:t>H4</a:t>
                          </a:r>
                          <a:endParaRPr lang="en-US" sz="1200" dirty="0"/>
                        </a:p>
                      </a:txBody>
                      <a:tcPr/>
                    </a:tc>
                    <a:tc>
                      <a:txBody>
                        <a:bodyPr/>
                        <a:lstStyle/>
                        <a:p>
                          <a:endParaRPr lang="en-US"/>
                        </a:p>
                      </a:txBody>
                      <a:tcPr>
                        <a:blipFill>
                          <a:blip r:embed="rId3"/>
                          <a:stretch>
                            <a:fillRect l="-20627" t="-401639" r="-271540" b="-501639"/>
                          </a:stretch>
                        </a:blipFill>
                      </a:tcPr>
                    </a:tc>
                    <a:tc>
                      <a:txBody>
                        <a:bodyPr/>
                        <a:lstStyle/>
                        <a:p>
                          <a:endParaRPr lang="en-US"/>
                        </a:p>
                      </a:txBody>
                      <a:tcPr>
                        <a:blipFill>
                          <a:blip r:embed="rId3"/>
                          <a:stretch>
                            <a:fillRect l="-44509" t="-401639" r="-193" b="-501639"/>
                          </a:stretch>
                        </a:blipFill>
                      </a:tcPr>
                    </a:tc>
                    <a:extLst>
                      <a:ext uri="{0D108BD9-81ED-4DB2-BD59-A6C34878D82A}">
                        <a16:rowId xmlns:a16="http://schemas.microsoft.com/office/drawing/2014/main" val="453727426"/>
                      </a:ext>
                    </a:extLst>
                  </a:tr>
                  <a:tr h="370840">
                    <a:tc>
                      <a:txBody>
                        <a:bodyPr/>
                        <a:lstStyle/>
                        <a:p>
                          <a:r>
                            <a:rPr lang="en-US" sz="1200" dirty="0" smtClean="0"/>
                            <a:t>H5</a:t>
                          </a:r>
                          <a:endParaRPr lang="en-US" sz="1200" dirty="0"/>
                        </a:p>
                      </a:txBody>
                      <a:tcPr/>
                    </a:tc>
                    <a:tc>
                      <a:txBody>
                        <a:bodyPr/>
                        <a:lstStyle/>
                        <a:p>
                          <a:endParaRPr lang="en-US"/>
                        </a:p>
                      </a:txBody>
                      <a:tcPr>
                        <a:blipFill>
                          <a:blip r:embed="rId3"/>
                          <a:stretch>
                            <a:fillRect l="-20627" t="-501639" r="-271540" b="-401639"/>
                          </a:stretch>
                        </a:blipFill>
                      </a:tcPr>
                    </a:tc>
                    <a:tc>
                      <a:txBody>
                        <a:bodyPr/>
                        <a:lstStyle/>
                        <a:p>
                          <a:endParaRPr lang="en-US"/>
                        </a:p>
                      </a:txBody>
                      <a:tcPr>
                        <a:blipFill>
                          <a:blip r:embed="rId3"/>
                          <a:stretch>
                            <a:fillRect l="-44509" t="-501639" r="-193" b="-401639"/>
                          </a:stretch>
                        </a:blipFill>
                      </a:tcPr>
                    </a:tc>
                    <a:extLst>
                      <a:ext uri="{0D108BD9-81ED-4DB2-BD59-A6C34878D82A}">
                        <a16:rowId xmlns:a16="http://schemas.microsoft.com/office/drawing/2014/main" val="1055547577"/>
                      </a:ext>
                    </a:extLst>
                  </a:tr>
                  <a:tr h="370840">
                    <a:tc>
                      <a:txBody>
                        <a:bodyPr/>
                        <a:lstStyle/>
                        <a:p>
                          <a:r>
                            <a:rPr lang="en-US" sz="1200" dirty="0" smtClean="0"/>
                            <a:t>H6</a:t>
                          </a:r>
                          <a:endParaRPr lang="en-US" sz="1200" dirty="0"/>
                        </a:p>
                      </a:txBody>
                      <a:tcPr/>
                    </a:tc>
                    <a:tc>
                      <a:txBody>
                        <a:bodyPr/>
                        <a:lstStyle/>
                        <a:p>
                          <a:endParaRPr lang="en-US"/>
                        </a:p>
                      </a:txBody>
                      <a:tcPr>
                        <a:blipFill>
                          <a:blip r:embed="rId3"/>
                          <a:stretch>
                            <a:fillRect l="-20627" t="-601639" r="-271540" b="-301639"/>
                          </a:stretch>
                        </a:blipFill>
                      </a:tcPr>
                    </a:tc>
                    <a:tc>
                      <a:txBody>
                        <a:bodyPr/>
                        <a:lstStyle/>
                        <a:p>
                          <a:endParaRPr lang="en-US"/>
                        </a:p>
                      </a:txBody>
                      <a:tcPr>
                        <a:blipFill>
                          <a:blip r:embed="rId3"/>
                          <a:stretch>
                            <a:fillRect l="-44509" t="-601639" r="-193" b="-301639"/>
                          </a:stretch>
                        </a:blipFill>
                      </a:tcPr>
                    </a:tc>
                    <a:extLst>
                      <a:ext uri="{0D108BD9-81ED-4DB2-BD59-A6C34878D82A}">
                        <a16:rowId xmlns:a16="http://schemas.microsoft.com/office/drawing/2014/main" val="734683811"/>
                      </a:ext>
                    </a:extLst>
                  </a:tr>
                  <a:tr h="370840">
                    <a:tc>
                      <a:txBody>
                        <a:bodyPr/>
                        <a:lstStyle/>
                        <a:p>
                          <a:r>
                            <a:rPr lang="en-US" sz="1200" dirty="0" smtClean="0"/>
                            <a:t>H7</a:t>
                          </a:r>
                          <a:endParaRPr lang="en-US" sz="1200" dirty="0"/>
                        </a:p>
                      </a:txBody>
                      <a:tcPr/>
                    </a:tc>
                    <a:tc>
                      <a:txBody>
                        <a:bodyPr/>
                        <a:lstStyle/>
                        <a:p>
                          <a:endParaRPr lang="en-US"/>
                        </a:p>
                      </a:txBody>
                      <a:tcPr>
                        <a:blipFill>
                          <a:blip r:embed="rId3"/>
                          <a:stretch>
                            <a:fillRect l="-20627" t="-701639" r="-271540" b="-201639"/>
                          </a:stretch>
                        </a:blipFill>
                      </a:tcPr>
                    </a:tc>
                    <a:tc>
                      <a:txBody>
                        <a:bodyPr/>
                        <a:lstStyle/>
                        <a:p>
                          <a:endParaRPr lang="en-US"/>
                        </a:p>
                      </a:txBody>
                      <a:tcPr>
                        <a:blipFill>
                          <a:blip r:embed="rId3"/>
                          <a:stretch>
                            <a:fillRect l="-44509" t="-701639" r="-193" b="-201639"/>
                          </a:stretch>
                        </a:blipFill>
                      </a:tcPr>
                    </a:tc>
                    <a:extLst>
                      <a:ext uri="{0D108BD9-81ED-4DB2-BD59-A6C34878D82A}">
                        <a16:rowId xmlns:a16="http://schemas.microsoft.com/office/drawing/2014/main" val="570539210"/>
                      </a:ext>
                    </a:extLst>
                  </a:tr>
                  <a:tr h="370840">
                    <a:tc>
                      <a:txBody>
                        <a:bodyPr/>
                        <a:lstStyle/>
                        <a:p>
                          <a:r>
                            <a:rPr lang="en-US" sz="1200" dirty="0" smtClean="0"/>
                            <a:t>H8</a:t>
                          </a:r>
                          <a:endParaRPr lang="en-US" sz="1200" dirty="0"/>
                        </a:p>
                      </a:txBody>
                      <a:tcPr/>
                    </a:tc>
                    <a:tc>
                      <a:txBody>
                        <a:bodyPr/>
                        <a:lstStyle/>
                        <a:p>
                          <a:endParaRPr lang="en-US"/>
                        </a:p>
                      </a:txBody>
                      <a:tcPr>
                        <a:blipFill>
                          <a:blip r:embed="rId3"/>
                          <a:stretch>
                            <a:fillRect l="-20627" t="-801639" r="-271540" b="-101639"/>
                          </a:stretch>
                        </a:blipFill>
                      </a:tcPr>
                    </a:tc>
                    <a:tc>
                      <a:txBody>
                        <a:bodyPr/>
                        <a:lstStyle/>
                        <a:p>
                          <a:endParaRPr lang="en-US"/>
                        </a:p>
                      </a:txBody>
                      <a:tcPr>
                        <a:blipFill>
                          <a:blip r:embed="rId3"/>
                          <a:stretch>
                            <a:fillRect l="-44509" t="-801639" r="-193" b="-101639"/>
                          </a:stretch>
                        </a:blipFill>
                      </a:tcPr>
                    </a:tc>
                    <a:extLst>
                      <a:ext uri="{0D108BD9-81ED-4DB2-BD59-A6C34878D82A}">
                        <a16:rowId xmlns:a16="http://schemas.microsoft.com/office/drawing/2014/main" val="923976375"/>
                      </a:ext>
                    </a:extLst>
                  </a:tr>
                  <a:tr h="370840">
                    <a:tc>
                      <a:txBody>
                        <a:bodyPr/>
                        <a:lstStyle/>
                        <a:p>
                          <a:r>
                            <a:rPr lang="en-US" sz="1200" dirty="0" smtClean="0"/>
                            <a:t>H9</a:t>
                          </a:r>
                          <a:endParaRPr lang="en-US" sz="1200" dirty="0"/>
                        </a:p>
                      </a:txBody>
                      <a:tcPr/>
                    </a:tc>
                    <a:tc>
                      <a:txBody>
                        <a:bodyPr/>
                        <a:lstStyle/>
                        <a:p>
                          <a:endParaRPr lang="en-US"/>
                        </a:p>
                      </a:txBody>
                      <a:tcPr>
                        <a:blipFill>
                          <a:blip r:embed="rId3"/>
                          <a:stretch>
                            <a:fillRect l="-20627" t="-901639" r="-271540" b="-1639"/>
                          </a:stretch>
                        </a:blipFill>
                      </a:tcPr>
                    </a:tc>
                    <a:tc>
                      <a:txBody>
                        <a:bodyPr/>
                        <a:lstStyle/>
                        <a:p>
                          <a:endParaRPr lang="en-US"/>
                        </a:p>
                      </a:txBody>
                      <a:tcPr>
                        <a:blipFill>
                          <a:blip r:embed="rId3"/>
                          <a:stretch>
                            <a:fillRect l="-44509" t="-901639" r="-193" b="-1639"/>
                          </a:stretch>
                        </a:blipFill>
                      </a:tcPr>
                    </a:tc>
                    <a:extLst>
                      <a:ext uri="{0D108BD9-81ED-4DB2-BD59-A6C34878D82A}">
                        <a16:rowId xmlns:a16="http://schemas.microsoft.com/office/drawing/2014/main" val="1956992292"/>
                      </a:ext>
                    </a:extLst>
                  </a:tr>
                </a:tbl>
              </a:graphicData>
            </a:graphic>
          </p:graphicFrame>
        </mc:Fallback>
      </mc:AlternateContent>
    </p:spTree>
    <p:extLst>
      <p:ext uri="{BB962C8B-B14F-4D97-AF65-F5344CB8AC3E}">
        <p14:creationId xmlns:p14="http://schemas.microsoft.com/office/powerpoint/2010/main" val="1656475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4ADF86D7-F0A9-42E9-A1DD-AE424F87965A}"/>
              </a:ext>
            </a:extLst>
          </p:cNvPr>
          <p:cNvSpPr txBox="1">
            <a:spLocks/>
          </p:cNvSpPr>
          <p:nvPr/>
        </p:nvSpPr>
        <p:spPr>
          <a:xfrm>
            <a:off x="56750" y="113244"/>
            <a:ext cx="7205898" cy="523220"/>
          </a:xfrm>
          <a:prstGeom prst="rect">
            <a:avLst/>
          </a:prstGeom>
        </p:spPr>
        <p:txBody>
          <a:bodyPr>
            <a:normAutofit fontScale="92500" lnSpcReduction="1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a:latin typeface="HelveticaNeue Condensed"/>
              <a:cs typeface="Times New Roman" panose="02020603050405020304" pitchFamily="18" charset="0"/>
            </a:endParaRPr>
          </a:p>
        </p:txBody>
      </p:sp>
      <p:sp>
        <p:nvSpPr>
          <p:cNvPr id="15" name="Título 1">
            <a:extLst>
              <a:ext uri="{FF2B5EF4-FFF2-40B4-BE49-F238E27FC236}">
                <a16:creationId xmlns:a16="http://schemas.microsoft.com/office/drawing/2014/main" id="{851F6030-C93D-7E02-40F2-05B7BF2A52A1}"/>
              </a:ext>
            </a:extLst>
          </p:cNvPr>
          <p:cNvSpPr txBox="1">
            <a:spLocks/>
          </p:cNvSpPr>
          <p:nvPr/>
        </p:nvSpPr>
        <p:spPr bwMode="auto">
          <a:xfrm>
            <a:off x="1" y="0"/>
            <a:ext cx="8361848" cy="533400"/>
          </a:xfrm>
          <a:prstGeom prst="rect">
            <a:avLst/>
          </a:prstGeom>
          <a:noFill/>
          <a:ln w="9525">
            <a:noFill/>
            <a:miter lim="800000"/>
            <a:headEnd/>
            <a:tailEnd/>
          </a:ln>
        </p:spPr>
        <p:txBody>
          <a:bodyPr/>
          <a:lstStyle/>
          <a:p>
            <a:r>
              <a:rPr lang="en-US" sz="2600" b="1" dirty="0">
                <a:latin typeface="HelveticaNeue Condensed" pitchFamily="2" charset="0"/>
              </a:rPr>
              <a:t>Data</a:t>
            </a:r>
            <a:r>
              <a:rPr lang="zh-CN" altLang="en-US" sz="2600" b="1" dirty="0">
                <a:latin typeface="HelveticaNeue Condensed" pitchFamily="2" charset="0"/>
              </a:rPr>
              <a:t>：</a:t>
            </a:r>
            <a:r>
              <a:rPr lang="en-US" sz="2600" b="1" dirty="0">
                <a:latin typeface="HelveticaNeue Condensed" pitchFamily="2" charset="0"/>
              </a:rPr>
              <a:t>Health and Retirement Study 2016 and 2018</a:t>
            </a:r>
            <a:endParaRPr lang="en-US" sz="2600" b="1" dirty="0">
              <a:latin typeface="HelveticaNeue Condensed"/>
              <a:cs typeface="Times New Roman" panose="02020603050405020304" pitchFamily="18" charset="0"/>
            </a:endParaRPr>
          </a:p>
        </p:txBody>
      </p:sp>
      <p:sp>
        <p:nvSpPr>
          <p:cNvPr id="8" name="TextBox 7">
            <a:extLst>
              <a:ext uri="{FF2B5EF4-FFF2-40B4-BE49-F238E27FC236}">
                <a16:creationId xmlns:a16="http://schemas.microsoft.com/office/drawing/2014/main" id="{C0A7829C-E485-5B21-6C40-61128D66B8FC}"/>
              </a:ext>
            </a:extLst>
          </p:cNvPr>
          <p:cNvSpPr txBox="1"/>
          <p:nvPr/>
        </p:nvSpPr>
        <p:spPr>
          <a:xfrm>
            <a:off x="6577638" y="951646"/>
            <a:ext cx="2566362" cy="3046988"/>
          </a:xfrm>
          <a:prstGeom prst="rect">
            <a:avLst/>
          </a:prstGeom>
          <a:noFill/>
        </p:spPr>
        <p:txBody>
          <a:bodyPr wrap="square" rtlCol="0">
            <a:spAutoFit/>
          </a:bodyPr>
          <a:lstStyle/>
          <a:p>
            <a:pPr marL="171450" indent="-171450">
              <a:buFont typeface="Arial" panose="020B0604020202020204" pitchFamily="34" charset="0"/>
              <a:buChar char="•"/>
            </a:pPr>
            <a:r>
              <a:rPr lang="en-US" altLang="zh-CN" sz="1600" dirty="0">
                <a:latin typeface="HelveticaNeue Condensed"/>
              </a:rPr>
              <a:t>HRS rotates modes across waves between FTF and TEL</a:t>
            </a:r>
          </a:p>
          <a:p>
            <a:endParaRPr lang="en-US" sz="1600" dirty="0">
              <a:latin typeface="HelveticaNeue Condensed"/>
            </a:endParaRPr>
          </a:p>
          <a:p>
            <a:pPr marL="171450" indent="-171450">
              <a:buFont typeface="Arial" panose="020B0604020202020204" pitchFamily="34" charset="0"/>
              <a:buChar char="•"/>
            </a:pPr>
            <a:r>
              <a:rPr lang="en-US" sz="1600" dirty="0">
                <a:latin typeface="HelveticaNeue Condensed"/>
              </a:rPr>
              <a:t>Exclude respondents not alternating between FTF and TEL</a:t>
            </a:r>
          </a:p>
          <a:p>
            <a:pPr marL="171450" indent="-171450">
              <a:buFont typeface="Arial" panose="020B0604020202020204" pitchFamily="34" charset="0"/>
              <a:buChar char="•"/>
            </a:pPr>
            <a:endParaRPr lang="en-US" sz="1600" dirty="0">
              <a:latin typeface="HelveticaNeue Condensed"/>
            </a:endParaRPr>
          </a:p>
          <a:p>
            <a:pPr marL="171450" indent="-171450">
              <a:buFont typeface="Arial" panose="020B0604020202020204" pitchFamily="34" charset="0"/>
              <a:buChar char="•"/>
            </a:pPr>
            <a:r>
              <a:rPr lang="en-US" sz="1600" dirty="0">
                <a:latin typeface="HelveticaNeue Condensed"/>
              </a:rPr>
              <a:t>In 2018, HRS introduced a sequential design (WEB-TEL)</a:t>
            </a:r>
          </a:p>
          <a:p>
            <a:pPr marL="171450" indent="-171450">
              <a:buFont typeface="Arial" panose="020B0604020202020204" pitchFamily="34" charset="0"/>
              <a:buChar char="•"/>
            </a:pPr>
            <a:endParaRPr lang="en-US" sz="1600" dirty="0">
              <a:latin typeface="HelveticaNeue Condensed"/>
            </a:endParaRPr>
          </a:p>
        </p:txBody>
      </p:sp>
      <p:pic>
        <p:nvPicPr>
          <p:cNvPr id="2" name="Picture 1">
            <a:extLst>
              <a:ext uri="{FF2B5EF4-FFF2-40B4-BE49-F238E27FC236}">
                <a16:creationId xmlns:a16="http://schemas.microsoft.com/office/drawing/2014/main" id="{B89D83A5-4DB3-80AF-0767-BCAD8012284B}"/>
              </a:ext>
            </a:extLst>
          </p:cNvPr>
          <p:cNvPicPr>
            <a:picLocks noChangeAspect="1"/>
          </p:cNvPicPr>
          <p:nvPr/>
        </p:nvPicPr>
        <p:blipFill>
          <a:blip r:embed="rId3"/>
          <a:stretch>
            <a:fillRect/>
          </a:stretch>
        </p:blipFill>
        <p:spPr>
          <a:xfrm>
            <a:off x="0" y="749708"/>
            <a:ext cx="6526629" cy="2943012"/>
          </a:xfrm>
          <a:prstGeom prst="rect">
            <a:avLst/>
          </a:prstGeom>
        </p:spPr>
      </p:pic>
    </p:spTree>
    <p:extLst>
      <p:ext uri="{BB962C8B-B14F-4D97-AF65-F5344CB8AC3E}">
        <p14:creationId xmlns:p14="http://schemas.microsoft.com/office/powerpoint/2010/main" val="1596779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4ADF86D7-F0A9-42E9-A1DD-AE424F87965A}"/>
              </a:ext>
            </a:extLst>
          </p:cNvPr>
          <p:cNvSpPr txBox="1">
            <a:spLocks/>
          </p:cNvSpPr>
          <p:nvPr/>
        </p:nvSpPr>
        <p:spPr>
          <a:xfrm>
            <a:off x="56750" y="113244"/>
            <a:ext cx="7205898" cy="523220"/>
          </a:xfrm>
          <a:prstGeom prst="rect">
            <a:avLst/>
          </a:prstGeom>
        </p:spPr>
        <p:txBody>
          <a:bodyPr>
            <a:normAutofit fontScale="92500" lnSpcReduction="1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a:latin typeface="HelveticaNeue Condensed"/>
              <a:cs typeface="Times New Roman" panose="02020603050405020304" pitchFamily="18" charset="0"/>
            </a:endParaRPr>
          </a:p>
        </p:txBody>
      </p:sp>
      <p:sp>
        <p:nvSpPr>
          <p:cNvPr id="6" name="Título 1">
            <a:extLst>
              <a:ext uri="{FF2B5EF4-FFF2-40B4-BE49-F238E27FC236}">
                <a16:creationId xmlns:a16="http://schemas.microsoft.com/office/drawing/2014/main" id="{1B69E48A-0827-0C00-8CD5-CC6A6D1B8798}"/>
              </a:ext>
            </a:extLst>
          </p:cNvPr>
          <p:cNvSpPr txBox="1">
            <a:spLocks/>
          </p:cNvSpPr>
          <p:nvPr/>
        </p:nvSpPr>
        <p:spPr bwMode="auto">
          <a:xfrm>
            <a:off x="0" y="0"/>
            <a:ext cx="8361848" cy="533400"/>
          </a:xfrm>
          <a:prstGeom prst="rect">
            <a:avLst/>
          </a:prstGeom>
          <a:noFill/>
          <a:ln w="9525">
            <a:noFill/>
            <a:miter lim="800000"/>
            <a:headEnd/>
            <a:tailEnd/>
          </a:ln>
        </p:spPr>
        <p:txBody>
          <a:bodyPr/>
          <a:lstStyle/>
          <a:p>
            <a:r>
              <a:rPr lang="en-US" sz="2600" b="1" dirty="0">
                <a:latin typeface="HelveticaNeue Condensed" pitchFamily="2" charset="0"/>
                <a:cs typeface="Times New Roman" panose="02020603050405020304" pitchFamily="18" charset="0"/>
              </a:rPr>
              <a:t>Notations</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646085A-D97A-5916-3CE5-72F397893A17}"/>
                  </a:ext>
                </a:extLst>
              </p:cNvPr>
              <p:cNvSpPr txBox="1"/>
              <p:nvPr/>
            </p:nvSpPr>
            <p:spPr>
              <a:xfrm>
                <a:off x="0" y="752162"/>
                <a:ext cx="9144000" cy="3293209"/>
              </a:xfrm>
              <a:prstGeom prst="rect">
                <a:avLst/>
              </a:prstGeom>
              <a:noFill/>
            </p:spPr>
            <p:txBody>
              <a:bodyPr wrap="square" rtlCol="0">
                <a:spAutoFit/>
              </a:bodyPr>
              <a:lstStyle/>
              <a:p>
                <a:pPr marL="0" indent="0">
                  <a:buNone/>
                </a:pPr>
                <a14:m>
                  <m:oMath xmlns:m="http://schemas.openxmlformats.org/officeDocument/2006/math">
                    <m:sSubSup>
                      <m:sSubSupPr>
                        <m:ctrlPr>
                          <a:rPr lang="en-US" altLang="zh-CN" sz="1600" b="0" i="1" smtClean="0">
                            <a:latin typeface="Cambria Math" panose="02040503050406030204" pitchFamily="18" charset="0"/>
                            <a:cs typeface="Times New Roman" panose="02020603050405020304" pitchFamily="18" charset="0"/>
                          </a:rPr>
                        </m:ctrlPr>
                      </m:sSubSupPr>
                      <m:e>
                        <m:r>
                          <a:rPr lang="en-US" altLang="zh-CN" sz="1600" b="0" i="1" smtClean="0">
                            <a:latin typeface="Cambria Math" panose="02040503050406030204" pitchFamily="18" charset="0"/>
                            <a:cs typeface="Times New Roman" panose="02020603050405020304" pitchFamily="18" charset="0"/>
                          </a:rPr>
                          <m:t>𝑅</m:t>
                        </m:r>
                      </m:e>
                      <m:sub>
                        <m:r>
                          <a:rPr lang="en-US" altLang="zh-CN" sz="1600" b="0" i="1" smtClean="0">
                            <a:latin typeface="Cambria Math" panose="02040503050406030204" pitchFamily="18" charset="0"/>
                            <a:cs typeface="Times New Roman" panose="02020603050405020304" pitchFamily="18" charset="0"/>
                          </a:rPr>
                          <m:t>𝑡</m:t>
                        </m:r>
                      </m:sub>
                      <m:sup>
                        <m:r>
                          <a:rPr lang="en-US" altLang="zh-CN" sz="1600" b="0" i="1" smtClean="0">
                            <a:latin typeface="Cambria Math" panose="02040503050406030204" pitchFamily="18" charset="0"/>
                            <a:cs typeface="Times New Roman" panose="02020603050405020304" pitchFamily="18" charset="0"/>
                          </a:rPr>
                          <m:t>𝑚</m:t>
                        </m:r>
                      </m:sup>
                    </m:sSubSup>
                  </m:oMath>
                </a14:m>
                <a:r>
                  <a:rPr lang="en-US" altLang="zh-CN" sz="1600" dirty="0">
                    <a:latin typeface="HelveticaNeue Condensed"/>
                    <a:cs typeface="Times New Roman" panose="02020603050405020304" pitchFamily="18" charset="0"/>
                  </a:rPr>
                  <a:t>: potential</a:t>
                </a:r>
                <a:r>
                  <a:rPr lang="zh-CN" altLang="en-US" sz="1600" dirty="0">
                    <a:latin typeface="HelveticaNeue Condensed"/>
                    <a:cs typeface="Times New Roman" panose="02020603050405020304" pitchFamily="18" charset="0"/>
                  </a:rPr>
                  <a:t> </a:t>
                </a:r>
                <a:r>
                  <a:rPr lang="en-US" altLang="zh-CN" sz="1600" dirty="0">
                    <a:latin typeface="HelveticaNeue Condensed"/>
                    <a:cs typeface="Times New Roman" panose="02020603050405020304" pitchFamily="18" charset="0"/>
                  </a:rPr>
                  <a:t>response indicator in mode </a:t>
                </a:r>
                <a14:m>
                  <m:oMath xmlns:m="http://schemas.openxmlformats.org/officeDocument/2006/math">
                    <m:r>
                      <a:rPr lang="en-US" altLang="zh-CN" sz="1600" i="1" dirty="0" smtClean="0">
                        <a:latin typeface="Cambria Math" panose="02040503050406030204" pitchFamily="18" charset="0"/>
                        <a:cs typeface="Times New Roman" panose="02020603050405020304" pitchFamily="18" charset="0"/>
                      </a:rPr>
                      <m:t>𝑚</m:t>
                    </m:r>
                  </m:oMath>
                </a14:m>
                <a:r>
                  <a:rPr lang="en-US" altLang="zh-CN" sz="1600" dirty="0">
                    <a:latin typeface="HelveticaNeue Condensed"/>
                    <a:cs typeface="Times New Roman" panose="02020603050405020304" pitchFamily="18" charset="0"/>
                  </a:rPr>
                  <a:t> at time </a:t>
                </a:r>
                <a14:m>
                  <m:oMath xmlns:m="http://schemas.openxmlformats.org/officeDocument/2006/math">
                    <m:r>
                      <a:rPr lang="en-US" altLang="zh-CN" sz="1600" i="1">
                        <a:latin typeface="Cambria Math" panose="02040503050406030204" pitchFamily="18" charset="0"/>
                        <a:cs typeface="Times New Roman" panose="02020603050405020304" pitchFamily="18" charset="0"/>
                      </a:rPr>
                      <m:t>𝑡</m:t>
                    </m:r>
                  </m:oMath>
                </a14:m>
                <a:endParaRPr lang="en-US" altLang="zh-CN" sz="1600" dirty="0">
                  <a:latin typeface="HelveticaNeue Condensed"/>
                  <a:cs typeface="Times New Roman" panose="02020603050405020304" pitchFamily="18" charset="0"/>
                </a:endParaRPr>
              </a:p>
              <a:p>
                <a:pPr marL="285750" indent="-285750">
                  <a:buFont typeface="Wingdings" pitchFamily="2" charset="2"/>
                  <a:buChar char="§"/>
                </a:pPr>
                <a14:m>
                  <m:oMath xmlns:m="http://schemas.openxmlformats.org/officeDocument/2006/math">
                    <m:r>
                      <a:rPr lang="en-US" altLang="zh-CN" sz="1600" b="0" i="1" smtClean="0">
                        <a:latin typeface="Cambria Math" panose="02040503050406030204" pitchFamily="18" charset="0"/>
                        <a:cs typeface="Times New Roman" panose="02020603050405020304" pitchFamily="18" charset="0"/>
                      </a:rPr>
                      <m:t>𝑡</m:t>
                    </m:r>
                  </m:oMath>
                </a14:m>
                <a:r>
                  <a:rPr lang="en-US" altLang="zh-CN" sz="1600" dirty="0">
                    <a:latin typeface="HelveticaNeue Condensed"/>
                    <a:cs typeface="Times New Roman" panose="02020603050405020304" pitchFamily="18" charset="0"/>
                  </a:rPr>
                  <a:t> can be 1 or 2, indicating 2016 or 2018 </a:t>
                </a:r>
                <a:endParaRPr lang="en-US" altLang="zh-CN" sz="1600" b="0" i="1" dirty="0">
                  <a:latin typeface="Cambria Math" panose="02040503050406030204" pitchFamily="18" charset="0"/>
                  <a:cs typeface="Times New Roman" panose="02020603050405020304" pitchFamily="18" charset="0"/>
                </a:endParaRPr>
              </a:p>
              <a:p>
                <a:pPr marL="285750" indent="-285750">
                  <a:buFont typeface="Wingdings" pitchFamily="2" charset="2"/>
                  <a:buChar char="§"/>
                </a:pPr>
                <a14:m>
                  <m:oMath xmlns:m="http://schemas.openxmlformats.org/officeDocument/2006/math">
                    <m:r>
                      <a:rPr lang="en-US" altLang="zh-CN" sz="1600" b="0" i="1" smtClean="0">
                        <a:latin typeface="Cambria Math" panose="02040503050406030204" pitchFamily="18" charset="0"/>
                        <a:cs typeface="Times New Roman" panose="02020603050405020304" pitchFamily="18" charset="0"/>
                      </a:rPr>
                      <m:t>𝑚</m:t>
                    </m:r>
                  </m:oMath>
                </a14:m>
                <a:r>
                  <a:rPr lang="en-US" altLang="zh-CN" sz="1600" dirty="0">
                    <a:latin typeface="HelveticaNeue Condensed"/>
                    <a:cs typeface="Times New Roman" panose="02020603050405020304" pitchFamily="18" charset="0"/>
                  </a:rPr>
                  <a:t> indicates mode and can be FTF or TEL or WEB</a:t>
                </a:r>
              </a:p>
              <a:p>
                <a:pPr marL="285750" indent="-285750">
                  <a:buFont typeface="Wingdings" pitchFamily="2" charset="2"/>
                  <a:buChar char="§"/>
                </a:pPr>
                <a:r>
                  <a:rPr lang="en-US" altLang="zh-CN" sz="1600" dirty="0">
                    <a:latin typeface="HelveticaNeue Condensed"/>
                    <a:cs typeface="Times New Roman" panose="02020603050405020304" pitchFamily="18" charset="0"/>
                  </a:rPr>
                  <a:t>Observed for participants assigned to mode </a:t>
                </a:r>
                <a14:m>
                  <m:oMath xmlns:m="http://schemas.openxmlformats.org/officeDocument/2006/math">
                    <m:r>
                      <a:rPr lang="en-US" altLang="zh-CN" sz="1600" i="1" dirty="0" smtClean="0">
                        <a:latin typeface="Cambria Math" panose="02040503050406030204" pitchFamily="18" charset="0"/>
                        <a:cs typeface="Times New Roman" panose="02020603050405020304" pitchFamily="18" charset="0"/>
                      </a:rPr>
                      <m:t>𝑚</m:t>
                    </m:r>
                  </m:oMath>
                </a14:m>
                <a:r>
                  <a:rPr lang="en-US" altLang="zh-CN" sz="1600" dirty="0">
                    <a:latin typeface="HelveticaNeue Condensed"/>
                    <a:cs typeface="Times New Roman" panose="02020603050405020304" pitchFamily="18" charset="0"/>
                  </a:rPr>
                  <a:t> and missing for those not assigned to the mode</a:t>
                </a:r>
              </a:p>
              <a:p>
                <a:pPr marL="285750" indent="-285750">
                  <a:buFont typeface="Wingdings" pitchFamily="2" charset="2"/>
                  <a:buChar char="§"/>
                </a:pPr>
                <a:r>
                  <a:rPr lang="en-US" altLang="zh-CN" sz="1600" dirty="0">
                    <a:latin typeface="HelveticaNeue Condensed"/>
                    <a:cs typeface="Times New Roman" panose="02020603050405020304" pitchFamily="18" charset="0"/>
                  </a:rPr>
                  <a:t>Used to construct principal strata</a:t>
                </a:r>
              </a:p>
              <a:p>
                <a:endParaRPr lang="en-US" altLang="zh-CN" sz="1600" dirty="0">
                  <a:latin typeface="HelveticaNeue Condensed"/>
                  <a:cs typeface="Times New Roman" panose="02020603050405020304" pitchFamily="18" charset="0"/>
                </a:endParaRPr>
              </a:p>
              <a:p>
                <a14:m>
                  <m:oMath xmlns:m="http://schemas.openxmlformats.org/officeDocument/2006/math">
                    <m:sSubSup>
                      <m:sSubSupPr>
                        <m:ctrlPr>
                          <a:rPr lang="en-US" altLang="zh-CN" sz="1600" b="0" i="1" smtClean="0">
                            <a:latin typeface="Cambria Math" panose="02040503050406030204" pitchFamily="18" charset="0"/>
                            <a:cs typeface="Times New Roman" panose="02020603050405020304" pitchFamily="18" charset="0"/>
                          </a:rPr>
                        </m:ctrlPr>
                      </m:sSubSupPr>
                      <m:e>
                        <m:r>
                          <a:rPr lang="en-US" altLang="zh-CN" sz="1600" b="0" i="1" smtClean="0">
                            <a:latin typeface="Cambria Math" panose="02040503050406030204" pitchFamily="18" charset="0"/>
                            <a:cs typeface="Times New Roman" panose="02020603050405020304" pitchFamily="18" charset="0"/>
                          </a:rPr>
                          <m:t>𝑌</m:t>
                        </m:r>
                      </m:e>
                      <m:sub>
                        <m:r>
                          <a:rPr lang="en-US" altLang="zh-CN" sz="1600" b="0" i="1" smtClean="0">
                            <a:latin typeface="Cambria Math" panose="02040503050406030204" pitchFamily="18" charset="0"/>
                            <a:cs typeface="Times New Roman" panose="02020603050405020304" pitchFamily="18" charset="0"/>
                          </a:rPr>
                          <m:t>𝑡</m:t>
                        </m:r>
                      </m:sub>
                      <m:sup>
                        <m:r>
                          <a:rPr lang="en-US" altLang="zh-CN" sz="1600" b="0" i="1" smtClean="0">
                            <a:latin typeface="Cambria Math" panose="02040503050406030204" pitchFamily="18" charset="0"/>
                            <a:cs typeface="Times New Roman" panose="02020603050405020304" pitchFamily="18" charset="0"/>
                          </a:rPr>
                          <m:t>𝑚</m:t>
                        </m:r>
                      </m:sup>
                    </m:sSubSup>
                  </m:oMath>
                </a14:m>
                <a:r>
                  <a:rPr lang="en-US" altLang="zh-CN" sz="1600" dirty="0">
                    <a:latin typeface="HelveticaNeue Condensed"/>
                    <a:cs typeface="Times New Roman" panose="02020603050405020304" pitchFamily="18" charset="0"/>
                  </a:rPr>
                  <a:t>: potential</a:t>
                </a:r>
                <a:r>
                  <a:rPr lang="zh-CN" altLang="en-US" sz="1600" dirty="0">
                    <a:latin typeface="HelveticaNeue Condensed"/>
                    <a:cs typeface="Times New Roman" panose="02020603050405020304" pitchFamily="18" charset="0"/>
                  </a:rPr>
                  <a:t> </a:t>
                </a:r>
                <a:r>
                  <a:rPr lang="en-US" altLang="zh-CN" sz="1600" dirty="0">
                    <a:latin typeface="HelveticaNeue Condensed"/>
                    <a:cs typeface="Times New Roman" panose="02020603050405020304" pitchFamily="18" charset="0"/>
                  </a:rPr>
                  <a:t>outcome variable in mode </a:t>
                </a:r>
                <a14:m>
                  <m:oMath xmlns:m="http://schemas.openxmlformats.org/officeDocument/2006/math">
                    <m:r>
                      <a:rPr lang="en-US" altLang="zh-CN" sz="1600" i="1" dirty="0" smtClean="0">
                        <a:latin typeface="Cambria Math" panose="02040503050406030204" pitchFamily="18" charset="0"/>
                        <a:cs typeface="Times New Roman" panose="02020603050405020304" pitchFamily="18" charset="0"/>
                      </a:rPr>
                      <m:t>𝑚</m:t>
                    </m:r>
                  </m:oMath>
                </a14:m>
                <a:r>
                  <a:rPr lang="en-US" altLang="zh-CN" sz="1600" dirty="0">
                    <a:latin typeface="HelveticaNeue Condensed"/>
                    <a:cs typeface="Times New Roman" panose="02020603050405020304" pitchFamily="18" charset="0"/>
                  </a:rPr>
                  <a:t> at time </a:t>
                </a:r>
                <a14:m>
                  <m:oMath xmlns:m="http://schemas.openxmlformats.org/officeDocument/2006/math">
                    <m:r>
                      <a:rPr lang="en-US" altLang="zh-CN" sz="1600" i="1">
                        <a:latin typeface="Cambria Math" panose="02040503050406030204" pitchFamily="18" charset="0"/>
                        <a:cs typeface="Times New Roman" panose="02020603050405020304" pitchFamily="18" charset="0"/>
                      </a:rPr>
                      <m:t>𝑡</m:t>
                    </m:r>
                  </m:oMath>
                </a14:m>
                <a:endParaRPr lang="en-US" altLang="zh-CN" sz="1600" dirty="0">
                  <a:latin typeface="HelveticaNeue Condensed"/>
                  <a:cs typeface="Times New Roman" panose="02020603050405020304" pitchFamily="18" charset="0"/>
                </a:endParaRPr>
              </a:p>
              <a:p>
                <a:pPr marL="285750" indent="-285750">
                  <a:buFont typeface="Wingdings" pitchFamily="2" charset="2"/>
                  <a:buChar char="§"/>
                </a:pPr>
                <a:r>
                  <a:rPr lang="en-US" altLang="zh-CN" sz="1600" dirty="0">
                    <a:latin typeface="HelveticaNeue Condensed"/>
                    <a:cs typeface="Times New Roman" panose="02020603050405020304" pitchFamily="18" charset="0"/>
                  </a:rPr>
                  <a:t>Only defined if </a:t>
                </a:r>
                <a14:m>
                  <m:oMath xmlns:m="http://schemas.openxmlformats.org/officeDocument/2006/math">
                    <m:sSubSup>
                      <m:sSubSupPr>
                        <m:ctrlPr>
                          <a:rPr lang="en-US" altLang="zh-CN" sz="1600" i="1">
                            <a:latin typeface="Cambria Math" panose="02040503050406030204" pitchFamily="18" charset="0"/>
                            <a:cs typeface="Times New Roman" panose="02020603050405020304" pitchFamily="18" charset="0"/>
                          </a:rPr>
                        </m:ctrlPr>
                      </m:sSubSupPr>
                      <m:e>
                        <m:r>
                          <a:rPr lang="en-US" altLang="zh-CN" sz="1600" i="1">
                            <a:latin typeface="Cambria Math" panose="02040503050406030204" pitchFamily="18" charset="0"/>
                            <a:cs typeface="Times New Roman" panose="02020603050405020304" pitchFamily="18" charset="0"/>
                          </a:rPr>
                          <m:t>𝑅</m:t>
                        </m:r>
                      </m:e>
                      <m:sub>
                        <m:r>
                          <a:rPr lang="en-US" altLang="zh-CN" sz="1600" i="1">
                            <a:latin typeface="Cambria Math" panose="02040503050406030204" pitchFamily="18" charset="0"/>
                            <a:cs typeface="Times New Roman" panose="02020603050405020304" pitchFamily="18" charset="0"/>
                          </a:rPr>
                          <m:t>𝑡</m:t>
                        </m:r>
                      </m:sub>
                      <m:sup>
                        <m:r>
                          <a:rPr lang="en-US" altLang="zh-CN" sz="1600" i="1">
                            <a:latin typeface="Cambria Math" panose="02040503050406030204" pitchFamily="18" charset="0"/>
                            <a:cs typeface="Times New Roman" panose="02020603050405020304" pitchFamily="18" charset="0"/>
                          </a:rPr>
                          <m:t>𝑚</m:t>
                        </m:r>
                      </m:sup>
                    </m:sSubSup>
                  </m:oMath>
                </a14:m>
                <a:r>
                  <a:rPr lang="en-US" altLang="zh-CN" sz="1600" dirty="0">
                    <a:latin typeface="HelveticaNeue Condensed"/>
                    <a:cs typeface="Times New Roman" panose="02020603050405020304" pitchFamily="18" charset="0"/>
                  </a:rPr>
                  <a:t>=1</a:t>
                </a:r>
              </a:p>
              <a:p>
                <a:pPr marL="285750" indent="-285750">
                  <a:buFont typeface="Wingdings" pitchFamily="2" charset="2"/>
                  <a:buChar char="§"/>
                </a:pPr>
                <a:r>
                  <a:rPr lang="en-US" altLang="zh-CN" sz="1600" dirty="0">
                    <a:latin typeface="HelveticaNeue Condensed"/>
                    <a:cs typeface="Times New Roman" panose="02020603050405020304" pitchFamily="18" charset="0"/>
                  </a:rPr>
                  <a:t>Observed for participants responded to mode </a:t>
                </a:r>
                <a14:m>
                  <m:oMath xmlns:m="http://schemas.openxmlformats.org/officeDocument/2006/math">
                    <m:r>
                      <a:rPr lang="en-US" altLang="zh-CN" sz="1600" i="1" dirty="0" smtClean="0">
                        <a:latin typeface="Cambria Math" panose="02040503050406030204" pitchFamily="18" charset="0"/>
                        <a:cs typeface="Times New Roman" panose="02020603050405020304" pitchFamily="18" charset="0"/>
                      </a:rPr>
                      <m:t>𝑚</m:t>
                    </m:r>
                  </m:oMath>
                </a14:m>
                <a:r>
                  <a:rPr lang="en-US" altLang="zh-CN" sz="1600" dirty="0">
                    <a:latin typeface="HelveticaNeue Condensed"/>
                    <a:cs typeface="Times New Roman" panose="02020603050405020304" pitchFamily="18" charset="0"/>
                  </a:rPr>
                  <a:t> and missing for those not assigned but would have responded if assigned</a:t>
                </a:r>
              </a:p>
              <a:p>
                <a:pPr marL="285750" indent="-285750">
                  <a:buFont typeface="Wingdings" pitchFamily="2" charset="2"/>
                  <a:buChar char="§"/>
                </a:pPr>
                <a:endParaRPr lang="en-US" sz="1600" dirty="0">
                  <a:latin typeface="HelveticaNeue Condensed"/>
                </a:endParaRPr>
              </a:p>
              <a:p>
                <a14:m>
                  <m:oMath xmlns:m="http://schemas.openxmlformats.org/officeDocument/2006/math">
                    <m:sSub>
                      <m:sSubPr>
                        <m:ctrlPr>
                          <a:rPr lang="en-US" altLang="zh-CN" sz="1600" b="0" i="1" smtClean="0">
                            <a:latin typeface="Cambria Math" panose="02040503050406030204" pitchFamily="18" charset="0"/>
                            <a:cs typeface="Times New Roman" panose="02020603050405020304" pitchFamily="18" charset="0"/>
                          </a:rPr>
                        </m:ctrlPr>
                      </m:sSubPr>
                      <m:e>
                        <m:r>
                          <a:rPr lang="en-US" altLang="zh-CN" sz="1600" b="0" i="1" smtClean="0">
                            <a:latin typeface="Cambria Math" panose="02040503050406030204" pitchFamily="18" charset="0"/>
                            <a:cs typeface="Times New Roman" panose="02020603050405020304" pitchFamily="18" charset="0"/>
                          </a:rPr>
                          <m:t>𝑋</m:t>
                        </m:r>
                      </m:e>
                      <m:sub>
                        <m:r>
                          <a:rPr lang="en-US" altLang="zh-CN" sz="1600" b="0" i="1" smtClean="0">
                            <a:latin typeface="Cambria Math" panose="02040503050406030204" pitchFamily="18" charset="0"/>
                            <a:cs typeface="Times New Roman" panose="02020603050405020304" pitchFamily="18" charset="0"/>
                          </a:rPr>
                          <m:t>𝑡</m:t>
                        </m:r>
                      </m:sub>
                    </m:sSub>
                  </m:oMath>
                </a14:m>
                <a:r>
                  <a:rPr lang="en-US" altLang="zh-CN" sz="1600" dirty="0">
                    <a:latin typeface="HelveticaNeue Condensed"/>
                    <a:cs typeface="Times New Roman" panose="02020603050405020304" pitchFamily="18" charset="0"/>
                  </a:rPr>
                  <a:t>: Covariates at time </a:t>
                </a:r>
                <a14:m>
                  <m:oMath xmlns:m="http://schemas.openxmlformats.org/officeDocument/2006/math">
                    <m:r>
                      <a:rPr lang="en-US" altLang="zh-CN" sz="1600" i="1">
                        <a:latin typeface="Cambria Math" panose="02040503050406030204" pitchFamily="18" charset="0"/>
                        <a:cs typeface="Times New Roman" panose="02020603050405020304" pitchFamily="18" charset="0"/>
                      </a:rPr>
                      <m:t>𝑡</m:t>
                    </m:r>
                  </m:oMath>
                </a14:m>
                <a:endParaRPr lang="en-US" altLang="zh-CN" sz="1600" dirty="0">
                  <a:latin typeface="HelveticaNeue Condensed"/>
                  <a:cs typeface="Times New Roman" panose="02020603050405020304" pitchFamily="18" charset="0"/>
                </a:endParaRPr>
              </a:p>
              <a:p>
                <a:endParaRPr lang="en-US" altLang="zh-CN" sz="1600" dirty="0">
                  <a:latin typeface="HelveticaNeue Condensed"/>
                  <a:cs typeface="Times New Roman" panose="02020603050405020304" pitchFamily="18" charset="0"/>
                </a:endParaRPr>
              </a:p>
            </p:txBody>
          </p:sp>
        </mc:Choice>
        <mc:Fallback xmlns="">
          <p:sp>
            <p:nvSpPr>
              <p:cNvPr id="7" name="TextBox 6">
                <a:extLst>
                  <a:ext uri="{FF2B5EF4-FFF2-40B4-BE49-F238E27FC236}">
                    <a16:creationId xmlns:a16="http://schemas.microsoft.com/office/drawing/2014/main" id="{E646085A-D97A-5916-3CE5-72F397893A17}"/>
                  </a:ext>
                </a:extLst>
              </p:cNvPr>
              <p:cNvSpPr txBox="1">
                <a:spLocks noRot="1" noChangeAspect="1" noMove="1" noResize="1" noEditPoints="1" noAdjustHandles="1" noChangeArrowheads="1" noChangeShapeType="1" noTextEdit="1"/>
              </p:cNvSpPr>
              <p:nvPr/>
            </p:nvSpPr>
            <p:spPr>
              <a:xfrm>
                <a:off x="0" y="752162"/>
                <a:ext cx="9144000" cy="3293209"/>
              </a:xfrm>
              <a:prstGeom prst="rect">
                <a:avLst/>
              </a:prstGeom>
              <a:blipFill>
                <a:blip r:embed="rId3"/>
                <a:stretch>
                  <a:fillRect l="-278" t="-769"/>
                </a:stretch>
              </a:blipFill>
            </p:spPr>
            <p:txBody>
              <a:bodyPr/>
              <a:lstStyle/>
              <a:p>
                <a:r>
                  <a:rPr lang="en-US">
                    <a:noFill/>
                  </a:rPr>
                  <a:t> </a:t>
                </a:r>
              </a:p>
            </p:txBody>
          </p:sp>
        </mc:Fallback>
      </mc:AlternateContent>
    </p:spTree>
    <p:extLst>
      <p:ext uri="{BB962C8B-B14F-4D97-AF65-F5344CB8AC3E}">
        <p14:creationId xmlns:p14="http://schemas.microsoft.com/office/powerpoint/2010/main" val="363785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4ADF86D7-F0A9-42E9-A1DD-AE424F87965A}"/>
              </a:ext>
            </a:extLst>
          </p:cNvPr>
          <p:cNvSpPr txBox="1">
            <a:spLocks/>
          </p:cNvSpPr>
          <p:nvPr/>
        </p:nvSpPr>
        <p:spPr>
          <a:xfrm>
            <a:off x="56750" y="113244"/>
            <a:ext cx="7205898" cy="523220"/>
          </a:xfrm>
          <a:prstGeom prst="rect">
            <a:avLst/>
          </a:prstGeom>
        </p:spPr>
        <p:txBody>
          <a:bodyPr>
            <a:normAutofit fontScale="92500" lnSpcReduction="1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a:latin typeface="HelveticaNeue Condensed"/>
              <a:cs typeface="Times New Roman" panose="02020603050405020304" pitchFamily="18" charset="0"/>
            </a:endParaRPr>
          </a:p>
        </p:txBody>
      </p:sp>
      <p:sp>
        <p:nvSpPr>
          <p:cNvPr id="15" name="Título 1">
            <a:extLst>
              <a:ext uri="{FF2B5EF4-FFF2-40B4-BE49-F238E27FC236}">
                <a16:creationId xmlns:a16="http://schemas.microsoft.com/office/drawing/2014/main" id="{851F6030-C93D-7E02-40F2-05B7BF2A52A1}"/>
              </a:ext>
            </a:extLst>
          </p:cNvPr>
          <p:cNvSpPr txBox="1">
            <a:spLocks/>
          </p:cNvSpPr>
          <p:nvPr/>
        </p:nvSpPr>
        <p:spPr bwMode="auto">
          <a:xfrm>
            <a:off x="1" y="0"/>
            <a:ext cx="8361848" cy="533400"/>
          </a:xfrm>
          <a:prstGeom prst="rect">
            <a:avLst/>
          </a:prstGeom>
          <a:noFill/>
          <a:ln w="9525">
            <a:noFill/>
            <a:miter lim="800000"/>
            <a:headEnd/>
            <a:tailEnd/>
          </a:ln>
        </p:spPr>
        <p:txBody>
          <a:bodyPr/>
          <a:lstStyle/>
          <a:p>
            <a:r>
              <a:rPr lang="en-US" sz="2600" b="1" dirty="0">
                <a:latin typeface="HelveticaNeue Condensed" pitchFamily="2" charset="0"/>
              </a:rPr>
              <a:t>Variables and Data</a:t>
            </a:r>
            <a:endParaRPr lang="en-US" sz="2600" b="1" dirty="0">
              <a:latin typeface="HelveticaNeue Condensed"/>
              <a:cs typeface="Times New Roman" panose="02020603050405020304" pitchFamily="18" charset="0"/>
            </a:endParaRPr>
          </a:p>
        </p:txBody>
      </p:sp>
      <p:sp>
        <p:nvSpPr>
          <p:cNvPr id="6" name="TextBox 5">
            <a:extLst>
              <a:ext uri="{FF2B5EF4-FFF2-40B4-BE49-F238E27FC236}">
                <a16:creationId xmlns:a16="http://schemas.microsoft.com/office/drawing/2014/main" id="{028B1D5C-4F00-ECDB-D296-57178C6EF83A}"/>
              </a:ext>
            </a:extLst>
          </p:cNvPr>
          <p:cNvSpPr txBox="1"/>
          <p:nvPr/>
        </p:nvSpPr>
        <p:spPr>
          <a:xfrm>
            <a:off x="2" y="749706"/>
            <a:ext cx="9143999" cy="3539430"/>
          </a:xfrm>
          <a:prstGeom prst="rect">
            <a:avLst/>
          </a:prstGeom>
          <a:noFill/>
        </p:spPr>
        <p:txBody>
          <a:bodyPr wrap="square" rtlCol="0">
            <a:spAutoFit/>
          </a:bodyPr>
          <a:lstStyle/>
          <a:p>
            <a:r>
              <a:rPr lang="en-US" sz="1600" dirty="0">
                <a:latin typeface="HelveticaNeue Condensed"/>
              </a:rPr>
              <a:t>Outcome variables: </a:t>
            </a:r>
          </a:p>
          <a:p>
            <a:pPr marL="342900" indent="-342900">
              <a:buAutoNum type="arabicParenR"/>
            </a:pPr>
            <a:r>
              <a:rPr lang="en-US" sz="1600" dirty="0">
                <a:latin typeface="HelveticaNeue Condensed"/>
              </a:rPr>
              <a:t>Number of words recalled (proxy for cognitive function)</a:t>
            </a:r>
          </a:p>
          <a:p>
            <a:pPr marL="342900" indent="-342900">
              <a:buAutoNum type="arabicParenR"/>
            </a:pPr>
            <a:r>
              <a:rPr lang="en-US" sz="1600" dirty="0">
                <a:latin typeface="HelveticaNeue Condensed"/>
              </a:rPr>
              <a:t>Whether depressed based on CESD scale</a:t>
            </a:r>
          </a:p>
          <a:p>
            <a:pPr marL="342900" indent="-342900">
              <a:buAutoNum type="arabicParenR"/>
            </a:pPr>
            <a:r>
              <a:rPr lang="en-US" sz="1600" dirty="0">
                <a:latin typeface="HelveticaNeue Condensed"/>
              </a:rPr>
              <a:t>Body Mass Index (BMI)</a:t>
            </a:r>
          </a:p>
          <a:p>
            <a:pPr marL="342900" indent="-342900">
              <a:buAutoNum type="arabicParenR"/>
            </a:pPr>
            <a:r>
              <a:rPr lang="en-US" sz="1600" dirty="0">
                <a:latin typeface="HelveticaNeue Condensed"/>
              </a:rPr>
              <a:t>Self-reported health (very good or excellent)</a:t>
            </a:r>
          </a:p>
          <a:p>
            <a:endParaRPr lang="en-US" sz="1600" dirty="0">
              <a:latin typeface="HelveticaNeue Condensed"/>
            </a:endParaRPr>
          </a:p>
          <a:p>
            <a:r>
              <a:rPr lang="en-US" sz="1600" dirty="0">
                <a:latin typeface="HelveticaNeue Condensed"/>
              </a:rPr>
              <a:t>Three Analyses:</a:t>
            </a:r>
          </a:p>
          <a:p>
            <a:pPr marL="342900" indent="-342900">
              <a:buAutoNum type="arabicParenR"/>
            </a:pPr>
            <a:r>
              <a:rPr lang="en-US" sz="1600" dirty="0">
                <a:latin typeface="HelveticaNeue Condensed"/>
              </a:rPr>
              <a:t>2016 cross-sectional analysis</a:t>
            </a:r>
          </a:p>
          <a:p>
            <a:pPr marL="800100" lvl="1" indent="-342900">
              <a:buFont typeface="Wingdings" panose="05000000000000000000" pitchFamily="2" charset="2"/>
              <a:buChar char="§"/>
            </a:pPr>
            <a:r>
              <a:rPr lang="en-US" sz="1400" dirty="0">
                <a:latin typeface="HelveticaNeue Condensed"/>
              </a:rPr>
              <a:t>Rs eligible for TEL and FTF</a:t>
            </a:r>
          </a:p>
          <a:p>
            <a:pPr marL="342900" indent="-342900">
              <a:buAutoNum type="arabicParenR" startAt="2"/>
            </a:pPr>
            <a:r>
              <a:rPr lang="en-US" sz="1600" dirty="0">
                <a:latin typeface="HelveticaNeue Condensed"/>
              </a:rPr>
              <a:t>2018 cross-sectional analysis</a:t>
            </a:r>
          </a:p>
          <a:p>
            <a:pPr marL="800100" lvl="1" indent="-342900">
              <a:buFont typeface="Wingdings" panose="05000000000000000000" pitchFamily="2" charset="2"/>
              <a:buChar char="§"/>
            </a:pPr>
            <a:r>
              <a:rPr lang="en-US" sz="1400" dirty="0">
                <a:latin typeface="HelveticaNeue Condensed"/>
              </a:rPr>
              <a:t>Rs eligible for WEB, TEL, and FTF</a:t>
            </a:r>
          </a:p>
          <a:p>
            <a:pPr marL="342900" indent="-342900">
              <a:buAutoNum type="arabicParenR" startAt="3"/>
            </a:pPr>
            <a:r>
              <a:rPr lang="en-US" sz="1600" dirty="0">
                <a:latin typeface="HelveticaNeue Condensed"/>
              </a:rPr>
              <a:t>2016-2018 longitudinal analysis</a:t>
            </a:r>
          </a:p>
          <a:p>
            <a:pPr marL="742950" lvl="1" indent="-285750">
              <a:buFont typeface="Wingdings" panose="05000000000000000000" pitchFamily="2" charset="2"/>
              <a:buChar char="§"/>
            </a:pPr>
            <a:r>
              <a:rPr lang="en-US" sz="1600" dirty="0">
                <a:latin typeface="HelveticaNeue Condensed"/>
              </a:rPr>
              <a:t> </a:t>
            </a:r>
            <a:r>
              <a:rPr lang="en-US" sz="1400" dirty="0">
                <a:latin typeface="HelveticaNeue Condensed"/>
              </a:rPr>
              <a:t>Rs eligible for TEL and FTF</a:t>
            </a:r>
          </a:p>
          <a:p>
            <a:endParaRPr lang="en-US" sz="1600" dirty="0">
              <a:latin typeface="HelveticaNeue Condensed"/>
            </a:endParaRPr>
          </a:p>
        </p:txBody>
      </p:sp>
      <p:sp>
        <p:nvSpPr>
          <p:cNvPr id="7" name="TextBox 6">
            <a:extLst>
              <a:ext uri="{FF2B5EF4-FFF2-40B4-BE49-F238E27FC236}">
                <a16:creationId xmlns:a16="http://schemas.microsoft.com/office/drawing/2014/main" id="{028B1D5C-4F00-ECDB-D296-57178C6EF83A}"/>
              </a:ext>
            </a:extLst>
          </p:cNvPr>
          <p:cNvSpPr txBox="1"/>
          <p:nvPr/>
        </p:nvSpPr>
        <p:spPr>
          <a:xfrm>
            <a:off x="1" y="4156157"/>
            <a:ext cx="9143999" cy="584775"/>
          </a:xfrm>
          <a:prstGeom prst="rect">
            <a:avLst/>
          </a:prstGeom>
          <a:noFill/>
        </p:spPr>
        <p:txBody>
          <a:bodyPr wrap="square" rtlCol="0">
            <a:spAutoFit/>
          </a:bodyPr>
          <a:lstStyle/>
          <a:p>
            <a:r>
              <a:rPr lang="en-US" sz="1600" dirty="0">
                <a:latin typeface="HelveticaNeue Condensed"/>
              </a:rPr>
              <a:t>The same sets of covariates are used to predict the response propensity and the outcomes</a:t>
            </a:r>
          </a:p>
          <a:p>
            <a:pPr marL="742950" lvl="1" indent="-285750">
              <a:buFont typeface="Wingdings" panose="05000000000000000000" pitchFamily="2" charset="2"/>
              <a:buChar char="§"/>
            </a:pPr>
            <a:r>
              <a:rPr lang="en-US" sz="1600" dirty="0">
                <a:latin typeface="HelveticaNeue Condensed"/>
              </a:rPr>
              <a:t>age, education, gender, race ethnicity, coupled, born in US, vision, and working status</a:t>
            </a:r>
          </a:p>
        </p:txBody>
      </p:sp>
    </p:spTree>
    <p:extLst>
      <p:ext uri="{BB962C8B-B14F-4D97-AF65-F5344CB8AC3E}">
        <p14:creationId xmlns:p14="http://schemas.microsoft.com/office/powerpoint/2010/main" val="2557121253"/>
      </p:ext>
    </p:extLst>
  </p:cSld>
  <p:clrMapOvr>
    <a:masterClrMapping/>
  </p:clrMapOvr>
  <mc:AlternateContent xmlns:mc="http://schemas.openxmlformats.org/markup-compatibility/2006" xmlns:p14="http://schemas.microsoft.com/office/powerpoint/2010/main">
    <mc:Choice Requires="p14">
      <p:transition spd="slow" p14:dur="2000" advTm="27749"/>
    </mc:Choice>
    <mc:Fallback xmlns="">
      <p:transition spd="slow" advTm="277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ítulo 1">
            <a:extLst>
              <a:ext uri="{FF2B5EF4-FFF2-40B4-BE49-F238E27FC236}">
                <a16:creationId xmlns:a16="http://schemas.microsoft.com/office/drawing/2014/main" id="{93D2A21E-2277-4E55-0314-3FFE72D4E720}"/>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Imputation strategy for HRS 2016</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8" name="TextBox 37"/>
              <p:cNvSpPr txBox="1"/>
              <p:nvPr/>
            </p:nvSpPr>
            <p:spPr>
              <a:xfrm>
                <a:off x="138792" y="944935"/>
                <a:ext cx="9005207" cy="1598899"/>
              </a:xfrm>
              <a:prstGeom prst="rect">
                <a:avLst/>
              </a:prstGeom>
              <a:noFill/>
            </p:spPr>
            <p:txBody>
              <a:bodyPr wrap="square" rtlCol="0">
                <a:spAutoFit/>
              </a:bodyPr>
              <a:lstStyle/>
              <a:p>
                <a:pPr marL="0" indent="0">
                  <a:buNone/>
                </a:pPr>
                <a:r>
                  <a:rPr lang="en-US" sz="1600" dirty="0">
                    <a:latin typeface="Helvetica" panose="020B0604020202020204" pitchFamily="34" charset="0"/>
                    <a:cs typeface="Helvetica" panose="020B0604020202020204" pitchFamily="34" charset="0"/>
                  </a:rPr>
                  <a:t>For each outcome variable, jointly impute missing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oMath>
                </a14:m>
                <a:r>
                  <a:rPr lang="en-US" sz="1600" i="1" dirty="0">
                    <a:latin typeface="Helvetica" panose="020B0604020202020204" pitchFamily="34" charset="0"/>
                    <a:cs typeface="Helvetica" panose="020B0604020202020204" pitchFamily="34" charset="0"/>
                  </a:rPr>
                  <a:t> </a:t>
                </a:r>
              </a:p>
              <a:p>
                <a:pPr marL="0" indent="0">
                  <a:buNone/>
                </a:pPr>
                <a14:m>
                  <m:oMath xmlns:m="http://schemas.openxmlformats.org/officeDocument/2006/math">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smtClean="0">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e>
                    </m:d>
                  </m:oMath>
                </a14:m>
                <a:r>
                  <a:rPr lang="en-US" sz="1600" i="1" dirty="0">
                    <a:latin typeface="Cambria Math" panose="02040503050406030204" pitchFamily="18" charset="0"/>
                  </a:rPr>
                  <a:t> </a:t>
                </a:r>
              </a:p>
              <a:p>
                <a14:m>
                  <m:oMath xmlns:m="http://schemas.openxmlformats.org/officeDocument/2006/math">
                    <m:r>
                      <a:rPr lang="en-US" sz="1600" i="1">
                        <a:latin typeface="Cambria Math" panose="02040503050406030204" pitchFamily="18" charset="0"/>
                      </a:rPr>
                      <m:t>=</m:t>
                    </m:r>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e>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1</m:t>
                            </m:r>
                          </m:sub>
                        </m:sSub>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b="0" i="1" smtClean="0">
                                <a:latin typeface="Cambria Math" panose="02040503050406030204" pitchFamily="18" charset="0"/>
                              </a:rPr>
                              <m:t>𝑡</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b="0" i="1" smtClean="0">
                                <a:latin typeface="Cambria Math" panose="02040503050406030204" pitchFamily="18" charset="0"/>
                              </a:rPr>
                              <m:t>𝑓</m:t>
                            </m:r>
                          </m:sup>
                        </m:sSubSup>
                      </m:e>
                    </m:d>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b="0" i="1" smtClean="0">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b="0" i="1" smtClean="0">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d>
                  </m:oMath>
                </a14:m>
                <a:r>
                  <a:rPr lang="en-US" sz="1600" b="0" i="1" dirty="0">
                    <a:latin typeface="Cambria Math" panose="02040503050406030204" pitchFamily="18" charset="0"/>
                  </a:rPr>
                  <a:t> </a:t>
                </a:r>
              </a:p>
              <a:p>
                <a14:m>
                  <m:oMath xmlns:m="http://schemas.openxmlformats.org/officeDocument/2006/math">
                    <m:r>
                      <a:rPr lang="en-US" sz="1600" b="0" i="0" smtClean="0">
                        <a:latin typeface="Cambria Math" panose="02040503050406030204" pitchFamily="18" charset="0"/>
                      </a:rPr>
                      <m:t>=</m:t>
                    </m:r>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smtClean="0">
                            <a:latin typeface="Cambria Math" panose="02040503050406030204" pitchFamily="18" charset="0"/>
                          </a:rPr>
                          <m:t> </m:t>
                        </m:r>
                      </m:e>
                    </m:d>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d>
                  </m:oMath>
                </a14:m>
                <a:r>
                  <a:rPr lang="en-US" sz="1600" i="1" dirty="0">
                    <a:latin typeface="Cambria Math" panose="02040503050406030204" pitchFamily="18" charset="0"/>
                  </a:rPr>
                  <a:t> </a:t>
                </a:r>
                <a14:m>
                  <m:oMath xmlns:m="http://schemas.openxmlformats.org/officeDocument/2006/math">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sub>
                        </m:sSub>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e>
                    </m:d>
                  </m:oMath>
                </a14:m>
                <a:r>
                  <a:rPr lang="en-US" sz="1600" dirty="0">
                    <a:latin typeface="Helvetica" panose="020B0604020202020204" pitchFamily="34" charset="0"/>
                    <a:cs typeface="Helvetica" panose="020B0604020202020204" pitchFamily="34" charset="0"/>
                  </a:rPr>
                  <a:t> </a:t>
                </a:r>
              </a:p>
              <a:p>
                <a:r>
                  <a:rPr lang="en-US" sz="1600" dirty="0">
                    <a:latin typeface="Helvetica" panose="020B0604020202020204" pitchFamily="34" charset="0"/>
                    <a:cs typeface="Helvetica" panose="020B0604020202020204" pitchFamily="34" charset="0"/>
                  </a:rPr>
                  <a:t>assuming independence between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oMath>
                </a14:m>
                <a:r>
                  <a:rPr lang="en-US" sz="1600" i="1" dirty="0">
                    <a:latin typeface="Cambria Math" panose="02040503050406030204" pitchFamily="18" charset="0"/>
                  </a:rPr>
                  <a:t>,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oMath>
                </a14:m>
                <a:r>
                  <a:rPr lang="en-US" sz="1600" i="1" dirty="0">
                    <a:latin typeface="Cambria Math" panose="02040503050406030204" pitchFamily="18" charset="0"/>
                  </a:rPr>
                  <a:t> </a:t>
                </a:r>
                <a:r>
                  <a:rPr lang="en-US" sz="1600" dirty="0">
                    <a:latin typeface="Cambria Math" panose="02040503050406030204" pitchFamily="18" charset="0"/>
                  </a:rPr>
                  <a:t>and</a:t>
                </a:r>
                <a:r>
                  <a:rPr lang="en-US" sz="1600" i="1" dirty="0">
                    <a:latin typeface="Cambria Math" panose="02040503050406030204" pitchFamily="18" charset="0"/>
                  </a:rPr>
                  <a:t>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oMath>
                </a14:m>
                <a:endParaRPr lang="en-US" sz="1600" i="1" dirty="0">
                  <a:latin typeface="Cambria Math" panose="02040503050406030204" pitchFamily="18" charset="0"/>
                </a:endParaRPr>
              </a:p>
            </p:txBody>
          </p:sp>
        </mc:Choice>
        <mc:Fallback xmlns="">
          <p:sp>
            <p:nvSpPr>
              <p:cNvPr id="38" name="TextBox 37"/>
              <p:cNvSpPr txBox="1">
                <a:spLocks noRot="1" noChangeAspect="1" noMove="1" noResize="1" noEditPoints="1" noAdjustHandles="1" noChangeArrowheads="1" noChangeShapeType="1" noTextEdit="1"/>
              </p:cNvSpPr>
              <p:nvPr/>
            </p:nvSpPr>
            <p:spPr>
              <a:xfrm>
                <a:off x="138792" y="944935"/>
                <a:ext cx="9005207" cy="1598899"/>
              </a:xfrm>
              <a:prstGeom prst="rect">
                <a:avLst/>
              </a:prstGeom>
              <a:blipFill>
                <a:blip r:embed="rId3"/>
                <a:stretch>
                  <a:fillRect l="-423" b="-31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54" name="Table 53"/>
              <p:cNvGraphicFramePr>
                <a:graphicFrameLocks noGrp="1"/>
              </p:cNvGraphicFramePr>
              <p:nvPr>
                <p:extLst>
                  <p:ext uri="{D42A27DB-BD31-4B8C-83A1-F6EECF244321}">
                    <p14:modId xmlns:p14="http://schemas.microsoft.com/office/powerpoint/2010/main" val="2721121412"/>
                  </p:ext>
                </p:extLst>
              </p:nvPr>
            </p:nvGraphicFramePr>
            <p:xfrm>
              <a:off x="285068" y="2687436"/>
              <a:ext cx="8573863" cy="1576451"/>
            </p:xfrm>
            <a:graphic>
              <a:graphicData uri="http://schemas.openxmlformats.org/drawingml/2006/table">
                <a:tbl>
                  <a:tblPr firstRow="1" bandRow="1">
                    <a:tableStyleId>{9D7B26C5-4107-4FEC-AEDC-1716B250A1EF}</a:tableStyleId>
                  </a:tblPr>
                  <a:tblGrid>
                    <a:gridCol w="1083217">
                      <a:extLst>
                        <a:ext uri="{9D8B030D-6E8A-4147-A177-3AD203B41FA5}">
                          <a16:colId xmlns:a16="http://schemas.microsoft.com/office/drawing/2014/main" val="2657770600"/>
                        </a:ext>
                      </a:extLst>
                    </a:gridCol>
                    <a:gridCol w="2477776">
                      <a:extLst>
                        <a:ext uri="{9D8B030D-6E8A-4147-A177-3AD203B41FA5}">
                          <a16:colId xmlns:a16="http://schemas.microsoft.com/office/drawing/2014/main" val="1357930067"/>
                        </a:ext>
                      </a:extLst>
                    </a:gridCol>
                    <a:gridCol w="5012870">
                      <a:extLst>
                        <a:ext uri="{9D8B030D-6E8A-4147-A177-3AD203B41FA5}">
                          <a16:colId xmlns:a16="http://schemas.microsoft.com/office/drawing/2014/main" val="1444136707"/>
                        </a:ext>
                      </a:extLst>
                    </a:gridCol>
                  </a:tblGrid>
                  <a:tr h="370840">
                    <a:tc>
                      <a:txBody>
                        <a:bodyPr/>
                        <a:lstStyle/>
                        <a:p>
                          <a:pPr algn="l"/>
                          <a:r>
                            <a:rPr lang="en-US" sz="1600" b="0" dirty="0">
                              <a:latin typeface="Helvetica" panose="020B0604020202020204" pitchFamily="34" charset="0"/>
                              <a:cs typeface="Helvetica" panose="020B0604020202020204" pitchFamily="34" charset="0"/>
                            </a:rPr>
                            <a:t>Strata</a:t>
                          </a:r>
                        </a:p>
                      </a:txBody>
                      <a:tcPr anchor="ctr"/>
                    </a:tc>
                    <a:tc>
                      <a:txBody>
                        <a:bodyPr/>
                        <a:lstStyle/>
                        <a:p>
                          <a:pPr algn="ctr"/>
                          <a:r>
                            <a:rPr lang="en-US" sz="1600" b="0" dirty="0">
                              <a:latin typeface="Helvetica" panose="020B0604020202020204" pitchFamily="34" charset="0"/>
                              <a:cs typeface="Helvetica" panose="020B0604020202020204" pitchFamily="34" charset="0"/>
                            </a:rPr>
                            <a:t>Conditions</a:t>
                          </a:r>
                        </a:p>
                      </a:txBody>
                      <a:tcPr anchor="ctr"/>
                    </a:tc>
                    <a:tc>
                      <a:txBody>
                        <a:bodyPr/>
                        <a:lstStyle/>
                        <a:p>
                          <a:pPr algn="ctr"/>
                          <a:r>
                            <a:rPr lang="en-US" sz="1600" b="0" dirty="0">
                              <a:latin typeface="Helvetica" panose="020B0604020202020204" pitchFamily="34" charset="0"/>
                              <a:cs typeface="Helvetica" panose="020B0604020202020204" pitchFamily="34" charset="0"/>
                            </a:rPr>
                            <a:t>Models</a:t>
                          </a:r>
                        </a:p>
                      </a:txBody>
                      <a:tcPr anchor="ctr"/>
                    </a:tc>
                    <a:extLst>
                      <a:ext uri="{0D108BD9-81ED-4DB2-BD59-A6C34878D82A}">
                        <a16:rowId xmlns:a16="http://schemas.microsoft.com/office/drawing/2014/main" val="4208520640"/>
                      </a:ext>
                    </a:extLst>
                  </a:tr>
                  <a:tr h="370840">
                    <a:tc>
                      <a:txBody>
                        <a:bodyPr/>
                        <a:lstStyle/>
                        <a:p>
                          <a:r>
                            <a:rPr lang="en-US" sz="1600" dirty="0">
                              <a:latin typeface="Helvetica" panose="020B0604020202020204" pitchFamily="34" charset="0"/>
                              <a:cs typeface="Helvetica" panose="020B0604020202020204" pitchFamily="34" charset="0"/>
                            </a:rPr>
                            <a:t>H1</a:t>
                          </a:r>
                        </a:p>
                      </a:txBody>
                      <a:tcPr/>
                    </a:tc>
                    <a:tc>
                      <a:txBody>
                        <a:bodyPr/>
                        <a:lstStyle/>
                        <a:p>
                          <a:r>
                            <a:rPr lang="en-US" sz="1600" dirty="0">
                              <a:latin typeface="Helvetica" panose="020B0604020202020204" pitchFamily="34" charset="0"/>
                              <a:cs typeface="Helvetica" panose="020B0604020202020204" pitchFamily="34" charset="0"/>
                            </a:rPr>
                            <a:t> </a:t>
                          </a:r>
                          <a14:m>
                            <m:oMath xmlns:m="http://schemas.openxmlformats.org/officeDocument/2006/math">
                              <m:sSubSup>
                                <m:sSubSupPr>
                                  <m:ctrlPr>
                                    <a:rPr lang="en-US" sz="1600" b="0" i="1" smtClean="0">
                                      <a:latin typeface="Cambria Math" panose="02040503050406030204" pitchFamily="18" charset="0"/>
                                    </a:rPr>
                                  </m:ctrlPr>
                                </m:sSubSupPr>
                                <m:e>
                                  <m:r>
                                    <a:rPr lang="en-US" sz="1600" i="1">
                                      <a:latin typeface="Cambria Math" panose="02040503050406030204" pitchFamily="18" charset="0"/>
                                    </a:rPr>
                                    <m:t>𝑅</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𝑡</m:t>
                                  </m:r>
                                </m:sup>
                              </m:sSubSup>
                              <m:r>
                                <a:rPr lang="en-US" sz="1600" i="1">
                                  <a:latin typeface="Cambria Math" panose="02040503050406030204" pitchFamily="18" charset="0"/>
                                </a:rPr>
                                <m:t>=1</m:t>
                              </m:r>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b="0" i="1" smtClean="0">
                                      <a:latin typeface="Cambria Math" panose="02040503050406030204" pitchFamily="18" charset="0"/>
                                    </a:rPr>
                                    <m:t>𝑓</m:t>
                                  </m:r>
                                </m:sup>
                              </m:sSubSup>
                              <m:r>
                                <a:rPr lang="en-US" sz="1600" i="1">
                                  <a:latin typeface="Cambria Math" panose="02040503050406030204" pitchFamily="18" charset="0"/>
                                </a:rPr>
                                <m:t>=1</m:t>
                              </m:r>
                              <m:r>
                                <a:rPr lang="en-US" sz="1600" b="0" i="0" smtClean="0">
                                  <a:latin typeface="Cambria Math" panose="02040503050406030204" pitchFamily="18" charset="0"/>
                                </a:rPr>
                                <m:t> </m:t>
                              </m:r>
                            </m:oMath>
                          </a14:m>
                          <a:endParaRPr lang="en-US" sz="1600" dirty="0">
                            <a:latin typeface="Helvetica" panose="020B0604020202020204" pitchFamily="34" charset="0"/>
                            <a:cs typeface="Helvetica" panose="020B0604020202020204" pitchFamily="34" charset="0"/>
                          </a:endParaRPr>
                        </a:p>
                      </a:txBody>
                      <a:tcPr/>
                    </a:tc>
                    <a:tc>
                      <a:txBody>
                        <a:bodyPr/>
                        <a:lstStyle/>
                        <a:p>
                          <a:pPr marL="0" indent="0">
                            <a:buNone/>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𝑓</m:t>
                                </m:r>
                                <m:d>
                                  <m:dPr>
                                    <m:ctrlPr>
                                      <a:rPr lang="en-US" sz="1600" b="0" i="1" smtClean="0">
                                        <a:latin typeface="Cambria Math" panose="02040503050406030204" pitchFamily="18" charset="0"/>
                                      </a:rPr>
                                    </m:ctrlPr>
                                  </m:dPr>
                                  <m:e>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𝑌</m:t>
                                        </m:r>
                                      </m:e>
                                      <m:sub>
                                        <m:r>
                                          <a:rPr lang="en-US" sz="1600" b="0" i="1" smtClean="0">
                                            <a:latin typeface="Cambria Math" panose="02040503050406030204" pitchFamily="18" charset="0"/>
                                          </a:rPr>
                                          <m:t>1,</m:t>
                                        </m:r>
                                        <m:r>
                                          <a:rPr lang="en-US" sz="1600" b="0" i="1" smtClean="0">
                                            <a:latin typeface="Cambria Math" panose="02040503050406030204" pitchFamily="18" charset="0"/>
                                          </a:rPr>
                                          <m:t>h</m:t>
                                        </m:r>
                                        <m:r>
                                          <a:rPr lang="en-US" sz="1600" b="0" i="1" smtClean="0">
                                            <a:latin typeface="Cambria Math" panose="02040503050406030204" pitchFamily="18" charset="0"/>
                                          </a:rPr>
                                          <m:t>1</m:t>
                                        </m:r>
                                      </m:sub>
                                      <m:sup>
                                        <m:r>
                                          <a:rPr lang="en-US" sz="1600" b="0" i="1" smtClean="0">
                                            <a:latin typeface="Cambria Math" panose="02040503050406030204" pitchFamily="18" charset="0"/>
                                          </a:rPr>
                                          <m:t>𝑓</m:t>
                                        </m:r>
                                      </m:sup>
                                    </m:sSubSup>
                                  </m:e>
                                  <m:e>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1,</m:t>
                                        </m:r>
                                        <m:r>
                                          <a:rPr lang="en-US" sz="1600" b="0" i="1" smtClean="0">
                                            <a:latin typeface="Cambria Math" panose="02040503050406030204" pitchFamily="18" charset="0"/>
                                          </a:rPr>
                                          <m:t>h</m:t>
                                        </m:r>
                                        <m:r>
                                          <a:rPr lang="en-US" sz="1600" b="0" i="1" smtClean="0">
                                            <a:latin typeface="Cambria Math" panose="02040503050406030204" pitchFamily="18" charset="0"/>
                                          </a:rPr>
                                          <m:t>1</m:t>
                                        </m:r>
                                      </m:sub>
                                    </m:sSub>
                                  </m:e>
                                </m:d>
                                <m:r>
                                  <a:rPr lang="en-US" sz="1600" b="0" i="1" smtClean="0">
                                    <a:latin typeface="Cambria Math" panose="02040503050406030204" pitchFamily="18" charset="0"/>
                                  </a:rPr>
                                  <m:t>=</m:t>
                                </m:r>
                                <m:sSubSup>
                                  <m:sSubSupPr>
                                    <m:ctrlPr>
                                      <a:rPr lang="en-US" sz="1600" b="0" i="1" smtClean="0">
                                        <a:latin typeface="Cambria Math" panose="02040503050406030204" pitchFamily="18" charset="0"/>
                                      </a:rPr>
                                    </m:ctrlPr>
                                  </m:sSubSupPr>
                                  <m:e>
                                    <m:r>
                                      <a:rPr lang="en-US" sz="1600" b="0" i="1" smtClean="0">
                                        <a:latin typeface="Cambria Math" panose="02040503050406030204" pitchFamily="18" charset="0"/>
                                      </a:rPr>
                                      <m:t>𝛽</m:t>
                                    </m:r>
                                  </m:e>
                                  <m:sub>
                                    <m:r>
                                      <a:rPr lang="en-US" sz="1600" b="0" i="1" smtClean="0">
                                        <a:latin typeface="Cambria Math" panose="02040503050406030204" pitchFamily="18" charset="0"/>
                                      </a:rPr>
                                      <m:t>1,</m:t>
                                    </m:r>
                                    <m:r>
                                      <a:rPr lang="en-US" sz="1600" b="0" i="1" smtClean="0">
                                        <a:latin typeface="Cambria Math" panose="02040503050406030204" pitchFamily="18" charset="0"/>
                                      </a:rPr>
                                      <m:t>h</m:t>
                                    </m:r>
                                    <m:r>
                                      <a:rPr lang="en-US" sz="1600" b="0" i="1" smtClean="0">
                                        <a:latin typeface="Cambria Math" panose="02040503050406030204" pitchFamily="18" charset="0"/>
                                      </a:rPr>
                                      <m:t>1</m:t>
                                    </m:r>
                                  </m:sub>
                                  <m:sup>
                                    <m:r>
                                      <a:rPr lang="en-US" sz="1600" b="0" i="1" smtClean="0">
                                        <a:latin typeface="Cambria Math" panose="02040503050406030204" pitchFamily="18" charset="0"/>
                                      </a:rPr>
                                      <m:t>𝑓</m:t>
                                    </m:r>
                                  </m:sup>
                                </m:sSubSup>
                                <m:sSub>
                                  <m:sSubPr>
                                    <m:ctrlPr>
                                      <a:rPr lang="en-US" sz="1600" b="0" i="1" smtClean="0">
                                        <a:latin typeface="Cambria Math" panose="02040503050406030204" pitchFamily="18" charset="0"/>
                                      </a:rPr>
                                    </m:ctrlPr>
                                  </m:sSubPr>
                                  <m:e>
                                    <m:r>
                                      <a:rPr lang="en-US" sz="1600" b="0" i="1" smtClean="0">
                                        <a:latin typeface="Cambria Math" panose="02040503050406030204" pitchFamily="18" charset="0"/>
                                      </a:rPr>
                                      <m:t>𝑋</m:t>
                                    </m:r>
                                  </m:e>
                                  <m:sub>
                                    <m:r>
                                      <a:rPr lang="en-US" sz="1600" b="0" i="1" smtClean="0">
                                        <a:latin typeface="Cambria Math" panose="02040503050406030204" pitchFamily="18" charset="0"/>
                                      </a:rPr>
                                      <m:t>1,</m:t>
                                    </m:r>
                                    <m:r>
                                      <a:rPr lang="en-US" sz="1600" b="0" i="1" smtClean="0">
                                        <a:latin typeface="Cambria Math" panose="02040503050406030204" pitchFamily="18" charset="0"/>
                                      </a:rPr>
                                      <m:t>h</m:t>
                                    </m:r>
                                    <m:r>
                                      <a:rPr lang="en-US" sz="1600" b="0" i="1" smtClean="0">
                                        <a:latin typeface="Cambria Math" panose="02040503050406030204" pitchFamily="18" charset="0"/>
                                      </a:rPr>
                                      <m:t>1</m:t>
                                    </m:r>
                                  </m:sub>
                                </m:sSub>
                                <m:r>
                                  <a:rPr lang="en-US" sz="1600" b="0" i="1" smtClean="0">
                                    <a:latin typeface="Cambria Math" panose="02040503050406030204" pitchFamily="18" charset="0"/>
                                  </a:rPr>
                                  <m:t>   </m:t>
                                </m:r>
                                <m:r>
                                  <a:rPr lang="en-US" sz="1600" i="1">
                                    <a:latin typeface="Cambria Math" panose="02040503050406030204" pitchFamily="18" charset="0"/>
                                  </a:rPr>
                                  <m:t>𝑓</m:t>
                                </m:r>
                                <m:d>
                                  <m:dPr>
                                    <m:ctrlPr>
                                      <a:rPr lang="en-US" sz="1600" i="1">
                                        <a:latin typeface="Cambria Math" panose="02040503050406030204" pitchFamily="18" charset="0"/>
                                      </a:rPr>
                                    </m:ctrlPr>
                                  </m:dPr>
                                  <m:e>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1</m:t>
                                        </m:r>
                                        <m:r>
                                          <a:rPr lang="en-US" sz="1600" b="0" i="1" smtClean="0">
                                            <a:latin typeface="Cambria Math" panose="02040503050406030204" pitchFamily="18" charset="0"/>
                                          </a:rPr>
                                          <m:t>,</m:t>
                                        </m:r>
                                        <m:r>
                                          <a:rPr lang="en-US" sz="1600" b="0" i="1" smtClean="0">
                                            <a:latin typeface="Cambria Math" panose="02040503050406030204" pitchFamily="18" charset="0"/>
                                          </a:rPr>
                                          <m:t>h</m:t>
                                        </m:r>
                                        <m:r>
                                          <a:rPr lang="en-US" sz="1600" b="0" i="1" smtClean="0">
                                            <a:latin typeface="Cambria Math" panose="02040503050406030204" pitchFamily="18" charset="0"/>
                                          </a:rPr>
                                          <m:t>1</m:t>
                                        </m:r>
                                      </m:sub>
                                      <m:sup>
                                        <m:r>
                                          <a:rPr lang="en-US" sz="1600" b="0" i="1" smtClean="0">
                                            <a:latin typeface="Cambria Math" panose="02040503050406030204" pitchFamily="18" charset="0"/>
                                          </a:rPr>
                                          <m:t>𝑡</m:t>
                                        </m:r>
                                      </m:sup>
                                    </m:sSubSup>
                                  </m:e>
                                  <m:e>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r>
                                          <a:rPr lang="en-US" sz="1600" b="0" i="1" smtClean="0">
                                            <a:latin typeface="Cambria Math" panose="02040503050406030204" pitchFamily="18" charset="0"/>
                                          </a:rPr>
                                          <m:t>,</m:t>
                                        </m:r>
                                        <m:r>
                                          <a:rPr lang="en-US" sz="1600" b="0" i="1" smtClean="0">
                                            <a:latin typeface="Cambria Math" panose="02040503050406030204" pitchFamily="18" charset="0"/>
                                          </a:rPr>
                                          <m:t>h</m:t>
                                        </m:r>
                                        <m:r>
                                          <a:rPr lang="en-US" sz="1600" b="0" i="1" smtClean="0">
                                            <a:latin typeface="Cambria Math" panose="02040503050406030204" pitchFamily="18" charset="0"/>
                                          </a:rPr>
                                          <m:t>1</m:t>
                                        </m:r>
                                      </m:sub>
                                    </m:sSub>
                                  </m:e>
                                </m:d>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𝛽</m:t>
                                    </m:r>
                                  </m:e>
                                  <m:sub>
                                    <m:r>
                                      <a:rPr lang="en-US" sz="1600" i="1">
                                        <a:latin typeface="Cambria Math" panose="02040503050406030204" pitchFamily="18" charset="0"/>
                                      </a:rPr>
                                      <m:t>1</m:t>
                                    </m:r>
                                    <m:r>
                                      <a:rPr lang="en-US" sz="1600" b="0" i="1" smtClean="0">
                                        <a:latin typeface="Cambria Math" panose="02040503050406030204" pitchFamily="18" charset="0"/>
                                      </a:rPr>
                                      <m:t>,</m:t>
                                    </m:r>
                                    <m:r>
                                      <a:rPr lang="en-US" sz="1600" b="0" i="1" smtClean="0">
                                        <a:latin typeface="Cambria Math" panose="02040503050406030204" pitchFamily="18" charset="0"/>
                                      </a:rPr>
                                      <m:t>h</m:t>
                                    </m:r>
                                    <m:r>
                                      <a:rPr lang="en-US" sz="1600" b="0" i="1" smtClean="0">
                                        <a:latin typeface="Cambria Math" panose="02040503050406030204" pitchFamily="18" charset="0"/>
                                      </a:rPr>
                                      <m:t>1</m:t>
                                    </m:r>
                                  </m:sub>
                                  <m:sup>
                                    <m:r>
                                      <a:rPr lang="en-US" sz="1600" b="0" i="1" smtClean="0">
                                        <a:latin typeface="Cambria Math" panose="02040503050406030204" pitchFamily="18" charset="0"/>
                                      </a:rPr>
                                      <m:t>𝑡</m:t>
                                    </m:r>
                                  </m:sup>
                                </m:sSubSup>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r>
                                      <a:rPr lang="en-US" sz="1600" b="0" i="1" smtClean="0">
                                        <a:latin typeface="Cambria Math" panose="02040503050406030204" pitchFamily="18" charset="0"/>
                                      </a:rPr>
                                      <m:t>,</m:t>
                                    </m:r>
                                    <m:r>
                                      <a:rPr lang="en-US" sz="1600" b="0" i="1" smtClean="0">
                                        <a:latin typeface="Cambria Math" panose="02040503050406030204" pitchFamily="18" charset="0"/>
                                      </a:rPr>
                                      <m:t>h</m:t>
                                    </m:r>
                                    <m:r>
                                      <a:rPr lang="en-US" sz="1600" b="0" i="1" smtClean="0">
                                        <a:latin typeface="Cambria Math" panose="02040503050406030204" pitchFamily="18" charset="0"/>
                                      </a:rPr>
                                      <m:t>1</m:t>
                                    </m:r>
                                  </m:sub>
                                </m:sSub>
                              </m:oMath>
                            </m:oMathPara>
                          </a14:m>
                          <a:endParaRPr lang="en-US" sz="16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1982135042"/>
                      </a:ext>
                    </a:extLst>
                  </a:tr>
                  <a:tr h="370840">
                    <a:tc>
                      <a:txBody>
                        <a:bodyPr/>
                        <a:lstStyle/>
                        <a:p>
                          <a:r>
                            <a:rPr lang="en-US" sz="1600" dirty="0">
                              <a:latin typeface="Helvetica" panose="020B0604020202020204" pitchFamily="34" charset="0"/>
                              <a:cs typeface="Helvetica" panose="020B0604020202020204" pitchFamily="34" charset="0"/>
                            </a:rPr>
                            <a:t>H2</a:t>
                          </a:r>
                        </a:p>
                      </a:txBody>
                      <a:tcPr/>
                    </a:tc>
                    <a:tc>
                      <a:txBody>
                        <a:bodyPr/>
                        <a:lstStyle/>
                        <a:p>
                          <a14:m>
                            <m:oMath xmlns:m="http://schemas.openxmlformats.org/officeDocument/2006/math">
                              <m:sSubSup>
                                <m:sSubSupPr>
                                  <m:ctrlPr>
                                    <a:rPr lang="en-US" sz="1600" i="1" smtClean="0">
                                      <a:latin typeface="Cambria Math" panose="02040503050406030204" pitchFamily="18" charset="0"/>
                                    </a:rPr>
                                  </m:ctrlPr>
                                </m:sSubSupPr>
                                <m:e>
                                  <m:r>
                                    <a:rPr lang="en-US" sz="1600" b="0" i="1" smtClean="0">
                                      <a:latin typeface="Cambria Math" panose="02040503050406030204" pitchFamily="18" charset="0"/>
                                    </a:rPr>
                                    <m:t> </m:t>
                                  </m:r>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=1</m:t>
                              </m:r>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=0</m:t>
                              </m:r>
                            </m:oMath>
                          </a14:m>
                          <a:endParaRPr lang="en-US" sz="1600" dirty="0">
                            <a:latin typeface="Helvetica" panose="020B0604020202020204" pitchFamily="34" charset="0"/>
                            <a:cs typeface="Helvetica" panose="020B0604020202020204" pitchFamily="34" charset="0"/>
                          </a:endParaRPr>
                        </a:p>
                      </a:txBody>
                      <a:tcPr/>
                    </a:tc>
                    <a:tc>
                      <a:txBody>
                        <a:bodyPr/>
                        <a:lstStyle/>
                        <a:p>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 </m:t>
                                </m:r>
                                <m:sSubSup>
                                  <m:sSubSupPr>
                                    <m:ctrlPr>
                                      <a:rPr lang="en-US" sz="1600" b="0" i="1" smtClean="0">
                                        <a:latin typeface="Cambria Math" panose="02040503050406030204" pitchFamily="18" charset="0"/>
                                      </a:rPr>
                                    </m:ctrlPr>
                                  </m:sSubSupPr>
                                  <m:e>
                                    <m:r>
                                      <a:rPr lang="en-US" sz="1600" i="1">
                                        <a:latin typeface="Cambria Math" panose="02040503050406030204" pitchFamily="18" charset="0"/>
                                      </a:rPr>
                                      <m:t>𝑓</m:t>
                                    </m:r>
                                    <m:r>
                                      <a:rPr lang="en-US" sz="1600" i="1">
                                        <a:latin typeface="Cambria Math" panose="02040503050406030204" pitchFamily="18" charset="0"/>
                                      </a:rPr>
                                      <m:t>(</m:t>
                                    </m:r>
                                    <m:r>
                                      <a:rPr lang="en-US" sz="1600" i="1">
                                        <a:latin typeface="Cambria Math" panose="02040503050406030204" pitchFamily="18" charset="0"/>
                                      </a:rPr>
                                      <m:t>𝑌</m:t>
                                    </m:r>
                                  </m:e>
                                  <m:sub>
                                    <m:r>
                                      <a:rPr lang="en-US" sz="1600" b="0" i="1" smtClean="0">
                                        <a:latin typeface="Cambria Math" panose="02040503050406030204" pitchFamily="18" charset="0"/>
                                      </a:rPr>
                                      <m:t>1</m:t>
                                    </m:r>
                                    <m:r>
                                      <a:rPr lang="en-US" sz="1600" i="1" smtClean="0">
                                        <a:latin typeface="Cambria Math" panose="02040503050406030204" pitchFamily="18" charset="0"/>
                                      </a:rPr>
                                      <m:t>,</m:t>
                                    </m:r>
                                    <m:r>
                                      <a:rPr lang="en-US" sz="1600" i="1" smtClean="0">
                                        <a:latin typeface="Cambria Math" panose="02040503050406030204" pitchFamily="18" charset="0"/>
                                      </a:rPr>
                                      <m:t>h</m:t>
                                    </m:r>
                                    <m:r>
                                      <a:rPr lang="en-US" sz="1600" b="0" i="1" smtClean="0">
                                        <a:latin typeface="Cambria Math" panose="02040503050406030204" pitchFamily="18" charset="0"/>
                                      </a:rPr>
                                      <m:t>2</m:t>
                                    </m:r>
                                  </m:sub>
                                  <m:sup>
                                    <m:r>
                                      <a:rPr lang="en-US" sz="1600" b="0" i="1" smtClean="0">
                                        <a:latin typeface="Cambria Math" panose="02040503050406030204" pitchFamily="18" charset="0"/>
                                      </a:rPr>
                                      <m:t>𝑡</m:t>
                                    </m:r>
                                  </m:sup>
                                </m:sSubSup>
                                <m:d>
                                  <m:dPr>
                                    <m:begChr m:val="|"/>
                                    <m:ctrlPr>
                                      <a:rPr lang="en-US" sz="1600" i="1">
                                        <a:latin typeface="Cambria Math" panose="02040503050406030204" pitchFamily="18" charset="0"/>
                                      </a:rPr>
                                    </m:ctrlPr>
                                  </m:dPr>
                                  <m:e>
                                    <m:sSub>
                                      <m:sSubPr>
                                        <m:ctrlPr>
                                          <a:rPr lang="en-US" sz="1600" b="0" i="1" smtClean="0">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1</m:t>
                                        </m:r>
                                        <m:r>
                                          <a:rPr lang="en-US" sz="1600" i="1" smtClean="0">
                                            <a:latin typeface="Cambria Math" panose="02040503050406030204" pitchFamily="18" charset="0"/>
                                          </a:rPr>
                                          <m:t>,</m:t>
                                        </m:r>
                                        <m:r>
                                          <a:rPr lang="en-US" sz="1600" i="1" smtClean="0">
                                            <a:latin typeface="Cambria Math" panose="02040503050406030204" pitchFamily="18" charset="0"/>
                                          </a:rPr>
                                          <m:t>h</m:t>
                                        </m:r>
                                        <m:r>
                                          <a:rPr lang="en-US" sz="1600" b="0" i="1" smtClean="0">
                                            <a:latin typeface="Cambria Math" panose="02040503050406030204" pitchFamily="18" charset="0"/>
                                          </a:rPr>
                                          <m:t>2</m:t>
                                        </m:r>
                                      </m:sub>
                                    </m:sSub>
                                  </m:e>
                                </m:d>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𝛽</m:t>
                                    </m:r>
                                  </m:e>
                                  <m:sub>
                                    <m:r>
                                      <a:rPr lang="en-US" sz="1600" i="1">
                                        <a:latin typeface="Cambria Math" panose="02040503050406030204" pitchFamily="18" charset="0"/>
                                      </a:rPr>
                                      <m:t>1,</m:t>
                                    </m:r>
                                    <m:r>
                                      <a:rPr lang="en-US" sz="1600" i="1">
                                        <a:latin typeface="Cambria Math" panose="02040503050406030204" pitchFamily="18" charset="0"/>
                                      </a:rPr>
                                      <m:t>h</m:t>
                                    </m:r>
                                    <m:r>
                                      <a:rPr lang="en-US" sz="1600" b="0" i="1" smtClean="0">
                                        <a:latin typeface="Cambria Math" panose="02040503050406030204" pitchFamily="18" charset="0"/>
                                      </a:rPr>
                                      <m:t>2</m:t>
                                    </m:r>
                                  </m:sub>
                                  <m:sup>
                                    <m:r>
                                      <a:rPr lang="en-US" sz="1600" i="1">
                                        <a:latin typeface="Cambria Math" panose="02040503050406030204" pitchFamily="18" charset="0"/>
                                      </a:rPr>
                                      <m:t>𝑡</m:t>
                                    </m:r>
                                  </m:sup>
                                </m:sSubSup>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r>
                                      <a:rPr lang="en-US" sz="1600" i="1" smtClean="0">
                                        <a:latin typeface="Cambria Math" panose="02040503050406030204" pitchFamily="18" charset="0"/>
                                      </a:rPr>
                                      <m:t>,</m:t>
                                    </m:r>
                                    <m:r>
                                      <a:rPr lang="en-US" sz="1600" i="1" smtClean="0">
                                        <a:latin typeface="Cambria Math" panose="02040503050406030204" pitchFamily="18" charset="0"/>
                                      </a:rPr>
                                      <m:t>h</m:t>
                                    </m:r>
                                    <m:r>
                                      <a:rPr lang="en-US" sz="1600" b="0" i="1" smtClean="0">
                                        <a:latin typeface="Cambria Math" panose="02040503050406030204" pitchFamily="18" charset="0"/>
                                      </a:rPr>
                                      <m:t>2</m:t>
                                    </m:r>
                                  </m:sub>
                                </m:sSub>
                              </m:oMath>
                            </m:oMathPara>
                          </a14:m>
                          <a:endParaRPr lang="en-US" sz="16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872953218"/>
                      </a:ext>
                    </a:extLst>
                  </a:tr>
                  <a:tr h="370840">
                    <a:tc>
                      <a:txBody>
                        <a:bodyPr/>
                        <a:lstStyle/>
                        <a:p>
                          <a:r>
                            <a:rPr lang="en-US" sz="1600" dirty="0">
                              <a:latin typeface="Helvetica" panose="020B0604020202020204" pitchFamily="34" charset="0"/>
                              <a:cs typeface="Helvetica" panose="020B0604020202020204" pitchFamily="34" charset="0"/>
                            </a:rPr>
                            <a:t>H3</a:t>
                          </a:r>
                        </a:p>
                      </a:txBody>
                      <a:tcPr/>
                    </a:tc>
                    <a:tc>
                      <a:txBody>
                        <a:bodyPr/>
                        <a:lstStyle/>
                        <a:p>
                          <a14:m>
                            <m:oMath xmlns:m="http://schemas.openxmlformats.org/officeDocument/2006/math">
                              <m:sSubSup>
                                <m:sSubSupPr>
                                  <m:ctrlPr>
                                    <a:rPr lang="en-US" sz="1600" i="1" smtClean="0">
                                      <a:latin typeface="Cambria Math" panose="02040503050406030204" pitchFamily="18" charset="0"/>
                                    </a:rPr>
                                  </m:ctrlPr>
                                </m:sSubSupPr>
                                <m:e>
                                  <m:r>
                                    <a:rPr lang="en-US" sz="1600" b="0" i="1" smtClean="0">
                                      <a:latin typeface="Cambria Math" panose="02040503050406030204" pitchFamily="18" charset="0"/>
                                    </a:rPr>
                                    <m:t> </m:t>
                                  </m:r>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𝑡</m:t>
                                  </m:r>
                                </m:sup>
                              </m:sSubSup>
                              <m:r>
                                <a:rPr lang="en-US" sz="1600" i="1">
                                  <a:latin typeface="Cambria Math" panose="02040503050406030204" pitchFamily="18" charset="0"/>
                                </a:rPr>
                                <m:t>=</m:t>
                              </m:r>
                              <m:r>
                                <a:rPr lang="en-US" sz="1600" b="0" i="1" smtClean="0">
                                  <a:latin typeface="Cambria Math" panose="02040503050406030204" pitchFamily="18" charset="0"/>
                                </a:rPr>
                                <m:t>0</m:t>
                              </m:r>
                            </m:oMath>
                          </a14:m>
                          <a:r>
                            <a:rPr lang="en-US" sz="1600" dirty="0">
                              <a:latin typeface="Helvetica" panose="020B0604020202020204" pitchFamily="34" charset="0"/>
                              <a:cs typeface="Helvetica" panose="020B0604020202020204" pitchFamily="34" charset="0"/>
                            </a:rPr>
                            <a:t> and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1</m:t>
                                  </m:r>
                                </m:sub>
                                <m:sup>
                                  <m:r>
                                    <a:rPr lang="en-US" sz="1600" i="1">
                                      <a:latin typeface="Cambria Math" panose="02040503050406030204" pitchFamily="18" charset="0"/>
                                    </a:rPr>
                                    <m:t>𝑓</m:t>
                                  </m:r>
                                </m:sup>
                              </m:sSubSup>
                              <m:r>
                                <a:rPr lang="en-US" sz="1600" i="1">
                                  <a:latin typeface="Cambria Math" panose="02040503050406030204" pitchFamily="18" charset="0"/>
                                </a:rPr>
                                <m:t>=</m:t>
                              </m:r>
                              <m:r>
                                <a:rPr lang="en-US" sz="1600" b="0" i="1" smtClean="0">
                                  <a:latin typeface="Cambria Math" panose="02040503050406030204" pitchFamily="18" charset="0"/>
                                </a:rPr>
                                <m:t>1</m:t>
                              </m:r>
                            </m:oMath>
                          </a14:m>
                          <a:endParaRPr lang="en-US" sz="16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Sup>
                                  <m:sSubSupPr>
                                    <m:ctrlPr>
                                      <a:rPr lang="en-US" sz="1600" b="0" i="1" smtClean="0">
                                        <a:latin typeface="Cambria Math" panose="02040503050406030204" pitchFamily="18" charset="0"/>
                                      </a:rPr>
                                    </m:ctrlPr>
                                  </m:sSubSupPr>
                                  <m:e>
                                    <m:r>
                                      <a:rPr lang="en-US" sz="1600" i="1">
                                        <a:latin typeface="Cambria Math" panose="02040503050406030204" pitchFamily="18" charset="0"/>
                                      </a:rPr>
                                      <m:t>𝑓</m:t>
                                    </m:r>
                                    <m:r>
                                      <a:rPr lang="en-US" sz="1600" i="1">
                                        <a:latin typeface="Cambria Math" panose="02040503050406030204" pitchFamily="18" charset="0"/>
                                      </a:rPr>
                                      <m:t>(</m:t>
                                    </m:r>
                                    <m:r>
                                      <a:rPr lang="en-US" sz="1600" i="1">
                                        <a:latin typeface="Cambria Math" panose="02040503050406030204" pitchFamily="18" charset="0"/>
                                      </a:rPr>
                                      <m:t>𝑌</m:t>
                                    </m:r>
                                  </m:e>
                                  <m:sub>
                                    <m:r>
                                      <a:rPr lang="en-US" sz="1600" b="0" i="1" smtClean="0">
                                        <a:latin typeface="Cambria Math" panose="02040503050406030204" pitchFamily="18" charset="0"/>
                                      </a:rPr>
                                      <m:t>1</m:t>
                                    </m:r>
                                    <m:r>
                                      <a:rPr lang="en-US" sz="1600" i="1" smtClean="0">
                                        <a:latin typeface="Cambria Math" panose="02040503050406030204" pitchFamily="18" charset="0"/>
                                      </a:rPr>
                                      <m:t>,</m:t>
                                    </m:r>
                                    <m:r>
                                      <a:rPr lang="en-US" sz="1600" i="1" smtClean="0">
                                        <a:latin typeface="Cambria Math" panose="02040503050406030204" pitchFamily="18" charset="0"/>
                                      </a:rPr>
                                      <m:t>h</m:t>
                                    </m:r>
                                    <m:r>
                                      <a:rPr lang="en-US" sz="1600" b="0" i="1" smtClean="0">
                                        <a:latin typeface="Cambria Math" panose="02040503050406030204" pitchFamily="18" charset="0"/>
                                      </a:rPr>
                                      <m:t>3</m:t>
                                    </m:r>
                                  </m:sub>
                                  <m:sup>
                                    <m:r>
                                      <a:rPr lang="en-US" sz="1600" b="0" i="1" smtClean="0">
                                        <a:latin typeface="Cambria Math" panose="02040503050406030204" pitchFamily="18" charset="0"/>
                                      </a:rPr>
                                      <m:t>𝑓</m:t>
                                    </m:r>
                                  </m:sup>
                                </m:sSubSup>
                                <m:d>
                                  <m:dPr>
                                    <m:begChr m:val="|"/>
                                    <m:ctrlPr>
                                      <a:rPr lang="en-US" sz="1600" i="1">
                                        <a:latin typeface="Cambria Math" panose="02040503050406030204" pitchFamily="18" charset="0"/>
                                      </a:rPr>
                                    </m:ctrlPr>
                                  </m:dPr>
                                  <m:e>
                                    <m:sSub>
                                      <m:sSubPr>
                                        <m:ctrlPr>
                                          <a:rPr lang="en-US" sz="1600" b="0" i="1" smtClean="0">
                                            <a:latin typeface="Cambria Math" panose="02040503050406030204" pitchFamily="18" charset="0"/>
                                          </a:rPr>
                                        </m:ctrlPr>
                                      </m:sSubPr>
                                      <m:e>
                                        <m:r>
                                          <a:rPr lang="en-US" sz="1600" i="1">
                                            <a:latin typeface="Cambria Math" panose="02040503050406030204" pitchFamily="18" charset="0"/>
                                          </a:rPr>
                                          <m:t>𝑋</m:t>
                                        </m:r>
                                      </m:e>
                                      <m:sub>
                                        <m:r>
                                          <a:rPr lang="en-US" sz="1600" b="0" i="1" smtClean="0">
                                            <a:latin typeface="Cambria Math" panose="02040503050406030204" pitchFamily="18" charset="0"/>
                                          </a:rPr>
                                          <m:t>1</m:t>
                                        </m:r>
                                        <m:r>
                                          <a:rPr lang="en-US" sz="1600" i="1" smtClean="0">
                                            <a:latin typeface="Cambria Math" panose="02040503050406030204" pitchFamily="18" charset="0"/>
                                          </a:rPr>
                                          <m:t>,</m:t>
                                        </m:r>
                                        <m:r>
                                          <a:rPr lang="en-US" sz="1600" i="1" smtClean="0">
                                            <a:latin typeface="Cambria Math" panose="02040503050406030204" pitchFamily="18" charset="0"/>
                                          </a:rPr>
                                          <m:t>h</m:t>
                                        </m:r>
                                        <m:r>
                                          <a:rPr lang="en-US" sz="1600" b="0" i="1" smtClean="0">
                                            <a:latin typeface="Cambria Math" panose="02040503050406030204" pitchFamily="18" charset="0"/>
                                          </a:rPr>
                                          <m:t>3</m:t>
                                        </m:r>
                                      </m:sub>
                                    </m:sSub>
                                    <m:r>
                                      <a:rPr lang="en-US" sz="1600" i="1" smtClean="0">
                                        <a:latin typeface="Cambria Math" panose="02040503050406030204" pitchFamily="18" charset="0"/>
                                      </a:rPr>
                                      <m:t> </m:t>
                                    </m:r>
                                  </m:e>
                                </m:d>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𝛽</m:t>
                                    </m:r>
                                  </m:e>
                                  <m:sub>
                                    <m:r>
                                      <a:rPr lang="en-US" sz="1600" i="1">
                                        <a:latin typeface="Cambria Math" panose="02040503050406030204" pitchFamily="18" charset="0"/>
                                      </a:rPr>
                                      <m:t>1,</m:t>
                                    </m:r>
                                    <m:r>
                                      <a:rPr lang="en-US" sz="1600" i="1">
                                        <a:latin typeface="Cambria Math" panose="02040503050406030204" pitchFamily="18" charset="0"/>
                                      </a:rPr>
                                      <m:t>h</m:t>
                                    </m:r>
                                    <m:r>
                                      <a:rPr lang="en-US" sz="1600" b="0" i="1" smtClean="0">
                                        <a:latin typeface="Cambria Math" panose="02040503050406030204" pitchFamily="18" charset="0"/>
                                      </a:rPr>
                                      <m:t>3</m:t>
                                    </m:r>
                                  </m:sub>
                                  <m:sup>
                                    <m:r>
                                      <a:rPr lang="en-US" sz="1600" b="0" i="1" smtClean="0">
                                        <a:latin typeface="Cambria Math" panose="02040503050406030204" pitchFamily="18" charset="0"/>
                                      </a:rPr>
                                      <m:t>𝑓</m:t>
                                    </m:r>
                                  </m:sup>
                                </m:sSubSup>
                                <m:sSub>
                                  <m:sSubPr>
                                    <m:ctrlPr>
                                      <a:rPr lang="en-US" sz="1600" i="1">
                                        <a:latin typeface="Cambria Math" panose="02040503050406030204" pitchFamily="18" charset="0"/>
                                      </a:rPr>
                                    </m:ctrlPr>
                                  </m:sSubPr>
                                  <m:e>
                                    <m:r>
                                      <a:rPr lang="en-US" sz="1600" i="1">
                                        <a:latin typeface="Cambria Math" panose="02040503050406030204" pitchFamily="18" charset="0"/>
                                      </a:rPr>
                                      <m:t>𝑋</m:t>
                                    </m:r>
                                  </m:e>
                                  <m:sub>
                                    <m:r>
                                      <a:rPr lang="en-US" sz="1600" i="1">
                                        <a:latin typeface="Cambria Math" panose="02040503050406030204" pitchFamily="18" charset="0"/>
                                      </a:rPr>
                                      <m:t>1</m:t>
                                    </m:r>
                                    <m:r>
                                      <a:rPr lang="en-US" sz="1600" i="1" smtClean="0">
                                        <a:latin typeface="Cambria Math" panose="02040503050406030204" pitchFamily="18" charset="0"/>
                                      </a:rPr>
                                      <m:t>,</m:t>
                                    </m:r>
                                    <m:r>
                                      <a:rPr lang="en-US" sz="1600" i="1" smtClean="0">
                                        <a:latin typeface="Cambria Math" panose="02040503050406030204" pitchFamily="18" charset="0"/>
                                      </a:rPr>
                                      <m:t>h</m:t>
                                    </m:r>
                                    <m:r>
                                      <a:rPr lang="en-US" sz="1600" b="0" i="1" smtClean="0">
                                        <a:latin typeface="Cambria Math" panose="02040503050406030204" pitchFamily="18" charset="0"/>
                                      </a:rPr>
                                      <m:t>3</m:t>
                                    </m:r>
                                  </m:sub>
                                </m:sSub>
                              </m:oMath>
                            </m:oMathPara>
                          </a14:m>
                          <a:endParaRPr lang="en-US" sz="16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3012696645"/>
                      </a:ext>
                    </a:extLst>
                  </a:tr>
                </a:tbl>
              </a:graphicData>
            </a:graphic>
          </p:graphicFrame>
        </mc:Choice>
        <mc:Fallback xmlns="">
          <p:graphicFrame>
            <p:nvGraphicFramePr>
              <p:cNvPr id="54" name="Table 53"/>
              <p:cNvGraphicFramePr>
                <a:graphicFrameLocks noGrp="1"/>
              </p:cNvGraphicFramePr>
              <p:nvPr>
                <p:extLst>
                  <p:ext uri="{D42A27DB-BD31-4B8C-83A1-F6EECF244321}">
                    <p14:modId xmlns:p14="http://schemas.microsoft.com/office/powerpoint/2010/main" val="2721121412"/>
                  </p:ext>
                </p:extLst>
              </p:nvPr>
            </p:nvGraphicFramePr>
            <p:xfrm>
              <a:off x="285068" y="2687436"/>
              <a:ext cx="8573863" cy="1576451"/>
            </p:xfrm>
            <a:graphic>
              <a:graphicData uri="http://schemas.openxmlformats.org/drawingml/2006/table">
                <a:tbl>
                  <a:tblPr firstRow="1" bandRow="1">
                    <a:tableStyleId>{9D7B26C5-4107-4FEC-AEDC-1716B250A1EF}</a:tableStyleId>
                  </a:tblPr>
                  <a:tblGrid>
                    <a:gridCol w="1083217">
                      <a:extLst>
                        <a:ext uri="{9D8B030D-6E8A-4147-A177-3AD203B41FA5}">
                          <a16:colId xmlns:a16="http://schemas.microsoft.com/office/drawing/2014/main" val="2657770600"/>
                        </a:ext>
                      </a:extLst>
                    </a:gridCol>
                    <a:gridCol w="2477776">
                      <a:extLst>
                        <a:ext uri="{9D8B030D-6E8A-4147-A177-3AD203B41FA5}">
                          <a16:colId xmlns:a16="http://schemas.microsoft.com/office/drawing/2014/main" val="1357930067"/>
                        </a:ext>
                      </a:extLst>
                    </a:gridCol>
                    <a:gridCol w="5012870">
                      <a:extLst>
                        <a:ext uri="{9D8B030D-6E8A-4147-A177-3AD203B41FA5}">
                          <a16:colId xmlns:a16="http://schemas.microsoft.com/office/drawing/2014/main" val="1444136707"/>
                        </a:ext>
                      </a:extLst>
                    </a:gridCol>
                  </a:tblGrid>
                  <a:tr h="370840">
                    <a:tc>
                      <a:txBody>
                        <a:bodyPr/>
                        <a:lstStyle/>
                        <a:p>
                          <a:pPr algn="l"/>
                          <a:r>
                            <a:rPr lang="en-US" sz="1600" b="0" dirty="0">
                              <a:latin typeface="Helvetica" panose="020B0604020202020204" pitchFamily="34" charset="0"/>
                              <a:cs typeface="Helvetica" panose="020B0604020202020204" pitchFamily="34" charset="0"/>
                            </a:rPr>
                            <a:t>Strata</a:t>
                          </a:r>
                        </a:p>
                      </a:txBody>
                      <a:tcPr anchor="ctr"/>
                    </a:tc>
                    <a:tc>
                      <a:txBody>
                        <a:bodyPr/>
                        <a:lstStyle/>
                        <a:p>
                          <a:pPr algn="ctr"/>
                          <a:r>
                            <a:rPr lang="en-US" sz="1600" b="0" dirty="0">
                              <a:latin typeface="Helvetica" panose="020B0604020202020204" pitchFamily="34" charset="0"/>
                              <a:cs typeface="Helvetica" panose="020B0604020202020204" pitchFamily="34" charset="0"/>
                            </a:rPr>
                            <a:t>Conditions</a:t>
                          </a:r>
                        </a:p>
                      </a:txBody>
                      <a:tcPr anchor="ctr"/>
                    </a:tc>
                    <a:tc>
                      <a:txBody>
                        <a:bodyPr/>
                        <a:lstStyle/>
                        <a:p>
                          <a:pPr algn="ctr"/>
                          <a:r>
                            <a:rPr lang="en-US" sz="1600" b="0" dirty="0">
                              <a:latin typeface="Helvetica" panose="020B0604020202020204" pitchFamily="34" charset="0"/>
                              <a:cs typeface="Helvetica" panose="020B0604020202020204" pitchFamily="34" charset="0"/>
                            </a:rPr>
                            <a:t>Models</a:t>
                          </a:r>
                        </a:p>
                      </a:txBody>
                      <a:tcPr anchor="ctr"/>
                    </a:tc>
                    <a:extLst>
                      <a:ext uri="{0D108BD9-81ED-4DB2-BD59-A6C34878D82A}">
                        <a16:rowId xmlns:a16="http://schemas.microsoft.com/office/drawing/2014/main" val="4208520640"/>
                      </a:ext>
                    </a:extLst>
                  </a:tr>
                  <a:tr h="409448">
                    <a:tc>
                      <a:txBody>
                        <a:bodyPr/>
                        <a:lstStyle/>
                        <a:p>
                          <a:r>
                            <a:rPr lang="en-US" sz="1600" dirty="0">
                              <a:latin typeface="Helvetica" panose="020B0604020202020204" pitchFamily="34" charset="0"/>
                              <a:cs typeface="Helvetica" panose="020B0604020202020204" pitchFamily="34" charset="0"/>
                            </a:rPr>
                            <a:t>H1</a:t>
                          </a:r>
                        </a:p>
                      </a:txBody>
                      <a:tcPr/>
                    </a:tc>
                    <a:tc>
                      <a:txBody>
                        <a:bodyPr/>
                        <a:lstStyle/>
                        <a:p>
                          <a:endParaRPr lang="en-US"/>
                        </a:p>
                      </a:txBody>
                      <a:tcPr>
                        <a:blipFill>
                          <a:blip r:embed="rId4"/>
                          <a:stretch>
                            <a:fillRect l="-43367" t="-90909" r="-202041" b="-203030"/>
                          </a:stretch>
                        </a:blipFill>
                      </a:tcPr>
                    </a:tc>
                    <a:tc>
                      <a:txBody>
                        <a:bodyPr/>
                        <a:lstStyle/>
                        <a:p>
                          <a:endParaRPr lang="en-US"/>
                        </a:p>
                      </a:txBody>
                      <a:tcPr>
                        <a:blipFill>
                          <a:blip r:embed="rId4"/>
                          <a:stretch>
                            <a:fillRect l="-71139" t="-90909" r="-253" b="-203030"/>
                          </a:stretch>
                        </a:blipFill>
                      </a:tcPr>
                    </a:tc>
                    <a:extLst>
                      <a:ext uri="{0D108BD9-81ED-4DB2-BD59-A6C34878D82A}">
                        <a16:rowId xmlns:a16="http://schemas.microsoft.com/office/drawing/2014/main" val="1982135042"/>
                      </a:ext>
                    </a:extLst>
                  </a:tr>
                  <a:tr h="386715">
                    <a:tc>
                      <a:txBody>
                        <a:bodyPr/>
                        <a:lstStyle/>
                        <a:p>
                          <a:r>
                            <a:rPr lang="en-US" sz="1600" dirty="0">
                              <a:latin typeface="Helvetica" panose="020B0604020202020204" pitchFamily="34" charset="0"/>
                              <a:cs typeface="Helvetica" panose="020B0604020202020204" pitchFamily="34" charset="0"/>
                            </a:rPr>
                            <a:t>H2</a:t>
                          </a:r>
                        </a:p>
                      </a:txBody>
                      <a:tcPr/>
                    </a:tc>
                    <a:tc>
                      <a:txBody>
                        <a:bodyPr/>
                        <a:lstStyle/>
                        <a:p>
                          <a:endParaRPr lang="en-US"/>
                        </a:p>
                      </a:txBody>
                      <a:tcPr>
                        <a:blipFill>
                          <a:blip r:embed="rId4"/>
                          <a:stretch>
                            <a:fillRect l="-43367" t="-203226" r="-202041" b="-116129"/>
                          </a:stretch>
                        </a:blipFill>
                      </a:tcPr>
                    </a:tc>
                    <a:tc>
                      <a:txBody>
                        <a:bodyPr/>
                        <a:lstStyle/>
                        <a:p>
                          <a:endParaRPr lang="en-US"/>
                        </a:p>
                      </a:txBody>
                      <a:tcPr>
                        <a:blipFill>
                          <a:blip r:embed="rId4"/>
                          <a:stretch>
                            <a:fillRect l="-71139" t="-203226" r="-253" b="-116129"/>
                          </a:stretch>
                        </a:blipFill>
                      </a:tcPr>
                    </a:tc>
                    <a:extLst>
                      <a:ext uri="{0D108BD9-81ED-4DB2-BD59-A6C34878D82A}">
                        <a16:rowId xmlns:a16="http://schemas.microsoft.com/office/drawing/2014/main" val="2872953218"/>
                      </a:ext>
                    </a:extLst>
                  </a:tr>
                  <a:tr h="409448">
                    <a:tc>
                      <a:txBody>
                        <a:bodyPr/>
                        <a:lstStyle/>
                        <a:p>
                          <a:r>
                            <a:rPr lang="en-US" sz="1600" dirty="0">
                              <a:latin typeface="Helvetica" panose="020B0604020202020204" pitchFamily="34" charset="0"/>
                              <a:cs typeface="Helvetica" panose="020B0604020202020204" pitchFamily="34" charset="0"/>
                            </a:rPr>
                            <a:t>H3</a:t>
                          </a:r>
                        </a:p>
                      </a:txBody>
                      <a:tcPr/>
                    </a:tc>
                    <a:tc>
                      <a:txBody>
                        <a:bodyPr/>
                        <a:lstStyle/>
                        <a:p>
                          <a:endParaRPr lang="en-US"/>
                        </a:p>
                      </a:txBody>
                      <a:tcPr>
                        <a:blipFill>
                          <a:blip r:embed="rId4"/>
                          <a:stretch>
                            <a:fillRect l="-43367" t="-293750" r="-202041" b="-12500"/>
                          </a:stretch>
                        </a:blipFill>
                      </a:tcPr>
                    </a:tc>
                    <a:tc>
                      <a:txBody>
                        <a:bodyPr/>
                        <a:lstStyle/>
                        <a:p>
                          <a:endParaRPr lang="en-US"/>
                        </a:p>
                      </a:txBody>
                      <a:tcPr>
                        <a:blipFill>
                          <a:blip r:embed="rId4"/>
                          <a:stretch>
                            <a:fillRect l="-71139" t="-293750" r="-253" b="-12500"/>
                          </a:stretch>
                        </a:blipFill>
                      </a:tcPr>
                    </a:tc>
                    <a:extLst>
                      <a:ext uri="{0D108BD9-81ED-4DB2-BD59-A6C34878D82A}">
                        <a16:rowId xmlns:a16="http://schemas.microsoft.com/office/drawing/2014/main" val="3012696645"/>
                      </a:ext>
                    </a:extLst>
                  </a:tr>
                </a:tbl>
              </a:graphicData>
            </a:graphic>
          </p:graphicFrame>
        </mc:Fallback>
      </mc:AlternateContent>
    </p:spTree>
    <p:extLst>
      <p:ext uri="{BB962C8B-B14F-4D97-AF65-F5344CB8AC3E}">
        <p14:creationId xmlns:p14="http://schemas.microsoft.com/office/powerpoint/2010/main" val="3005152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E354A-9B25-D1A1-5C48-AD5EC7A44B19}"/>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2016 Analysis</a:t>
            </a:r>
            <a:endParaRPr lang="en-US" sz="2600" b="1" dirty="0">
              <a:latin typeface="HelveticaNeue Condensed"/>
              <a:cs typeface="Times New Roman" panose="02020603050405020304" pitchFamily="18" charset="0"/>
            </a:endParaRPr>
          </a:p>
        </p:txBody>
      </p:sp>
      <p:grpSp>
        <p:nvGrpSpPr>
          <p:cNvPr id="6" name="Group 5"/>
          <p:cNvGrpSpPr/>
          <p:nvPr/>
        </p:nvGrpSpPr>
        <p:grpSpPr>
          <a:xfrm>
            <a:off x="36738" y="1894117"/>
            <a:ext cx="1053193" cy="857250"/>
            <a:chOff x="265338" y="1894117"/>
            <a:chExt cx="1053193" cy="857250"/>
          </a:xfrm>
        </p:grpSpPr>
        <p:sp>
          <p:nvSpPr>
            <p:cNvPr id="4" name="Rectangle 3"/>
            <p:cNvSpPr/>
            <p:nvPr/>
          </p:nvSpPr>
          <p:spPr>
            <a:xfrm>
              <a:off x="293914" y="1894117"/>
              <a:ext cx="996043" cy="857250"/>
            </a:xfrm>
            <a:prstGeom prst="rect">
              <a:avLst/>
            </a:prstGeom>
            <a:solidFill>
              <a:schemeClr val="accent1">
                <a:lumMod val="20000"/>
                <a:lumOff val="80000"/>
              </a:schemeClr>
            </a:solidFill>
            <a:ln>
              <a:solidFill>
                <a:srgbClr val="0027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265338" y="2061132"/>
              <a:ext cx="1053193" cy="523220"/>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Incomplete data</a:t>
              </a:r>
            </a:p>
          </p:txBody>
        </p:sp>
      </p:grpSp>
      <p:grpSp>
        <p:nvGrpSpPr>
          <p:cNvPr id="7" name="Group 6"/>
          <p:cNvGrpSpPr/>
          <p:nvPr/>
        </p:nvGrpSpPr>
        <p:grpSpPr>
          <a:xfrm>
            <a:off x="1577067" y="691245"/>
            <a:ext cx="1053193" cy="857250"/>
            <a:chOff x="265338" y="1894117"/>
            <a:chExt cx="1053193" cy="857250"/>
          </a:xfrm>
        </p:grpSpPr>
        <p:sp>
          <p:nvSpPr>
            <p:cNvPr id="8" name="Rectangle 7"/>
            <p:cNvSpPr/>
            <p:nvPr/>
          </p:nvSpPr>
          <p:spPr>
            <a:xfrm>
              <a:off x="293914" y="1894117"/>
              <a:ext cx="996043" cy="857250"/>
            </a:xfrm>
            <a:prstGeom prst="rect">
              <a:avLst/>
            </a:prstGeom>
            <a:solidFill>
              <a:schemeClr val="accent1">
                <a:lumMod val="20000"/>
                <a:lumOff val="80000"/>
              </a:schemeClr>
            </a:solidFill>
            <a:ln>
              <a:solidFill>
                <a:srgbClr val="0027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265338" y="2061132"/>
              <a:ext cx="1053193" cy="523220"/>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Imputed data 1</a:t>
              </a:r>
            </a:p>
          </p:txBody>
        </p:sp>
      </p:grpSp>
      <p:grpSp>
        <p:nvGrpSpPr>
          <p:cNvPr id="10" name="Group 9"/>
          <p:cNvGrpSpPr/>
          <p:nvPr/>
        </p:nvGrpSpPr>
        <p:grpSpPr>
          <a:xfrm>
            <a:off x="1876424" y="1391006"/>
            <a:ext cx="1053193" cy="857250"/>
            <a:chOff x="265338" y="1894117"/>
            <a:chExt cx="1053193" cy="857250"/>
          </a:xfrm>
        </p:grpSpPr>
        <p:sp>
          <p:nvSpPr>
            <p:cNvPr id="11" name="Rectangle 10"/>
            <p:cNvSpPr/>
            <p:nvPr/>
          </p:nvSpPr>
          <p:spPr>
            <a:xfrm>
              <a:off x="293914" y="1894117"/>
              <a:ext cx="996043" cy="857250"/>
            </a:xfrm>
            <a:prstGeom prst="rect">
              <a:avLst/>
            </a:prstGeom>
            <a:solidFill>
              <a:schemeClr val="accent1">
                <a:lumMod val="20000"/>
                <a:lumOff val="80000"/>
              </a:schemeClr>
            </a:solidFill>
            <a:ln>
              <a:solidFill>
                <a:srgbClr val="0027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65338" y="2061132"/>
              <a:ext cx="1053193" cy="523220"/>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Imputed data 2</a:t>
              </a:r>
            </a:p>
          </p:txBody>
        </p:sp>
      </p:grpSp>
      <p:sp>
        <p:nvSpPr>
          <p:cNvPr id="13" name="TextBox 12"/>
          <p:cNvSpPr txBox="1"/>
          <p:nvPr/>
        </p:nvSpPr>
        <p:spPr>
          <a:xfrm>
            <a:off x="2103663" y="2286001"/>
            <a:ext cx="461665" cy="930731"/>
          </a:xfrm>
          <a:prstGeom prst="rect">
            <a:avLst/>
          </a:prstGeom>
          <a:noFill/>
        </p:spPr>
        <p:txBody>
          <a:bodyPr vert="vert" wrap="square" rtlCol="0">
            <a:spAutoFit/>
          </a:bodyPr>
          <a:lstStyle/>
          <a:p>
            <a:r>
              <a:rPr lang="en-US" dirty="0"/>
              <a:t>……</a:t>
            </a:r>
          </a:p>
        </p:txBody>
      </p:sp>
      <p:grpSp>
        <p:nvGrpSpPr>
          <p:cNvPr id="14" name="Group 13"/>
          <p:cNvGrpSpPr/>
          <p:nvPr/>
        </p:nvGrpSpPr>
        <p:grpSpPr>
          <a:xfrm>
            <a:off x="1605643" y="2825852"/>
            <a:ext cx="1053193" cy="857250"/>
            <a:chOff x="265338" y="1894117"/>
            <a:chExt cx="1053193" cy="857250"/>
          </a:xfrm>
        </p:grpSpPr>
        <p:sp>
          <p:nvSpPr>
            <p:cNvPr id="15" name="Rectangle 14"/>
            <p:cNvSpPr/>
            <p:nvPr/>
          </p:nvSpPr>
          <p:spPr>
            <a:xfrm>
              <a:off x="293914" y="1894117"/>
              <a:ext cx="996043" cy="857250"/>
            </a:xfrm>
            <a:prstGeom prst="rect">
              <a:avLst/>
            </a:prstGeom>
            <a:solidFill>
              <a:schemeClr val="accent1">
                <a:lumMod val="20000"/>
                <a:lumOff val="80000"/>
              </a:schemeClr>
            </a:solidFill>
            <a:ln>
              <a:solidFill>
                <a:srgbClr val="0027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6" name="TextBox 15"/>
                <p:cNvSpPr txBox="1"/>
                <p:nvPr/>
              </p:nvSpPr>
              <p:spPr>
                <a:xfrm>
                  <a:off x="265338" y="2061132"/>
                  <a:ext cx="1053193" cy="523220"/>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Imputed data </a:t>
                  </a:r>
                  <a14:m>
                    <m:oMath xmlns:m="http://schemas.openxmlformats.org/officeDocument/2006/math">
                      <m:r>
                        <a:rPr lang="en-US" sz="1400" b="0" i="1" dirty="0" smtClean="0">
                          <a:latin typeface="Cambria Math" panose="02040503050406030204" pitchFamily="18" charset="0"/>
                          <a:cs typeface="Helvetica" panose="020B0604020202020204" pitchFamily="34" charset="0"/>
                        </a:rPr>
                        <m:t>𝐿</m:t>
                      </m:r>
                    </m:oMath>
                  </a14:m>
                  <a:endParaRPr lang="en-US" sz="1400" dirty="0">
                    <a:latin typeface="Helvetica" panose="020B0604020202020204" pitchFamily="34" charset="0"/>
                    <a:cs typeface="Helvetica" panose="020B0604020202020204" pitchFamily="34" charset="0"/>
                  </a:endParaRPr>
                </a:p>
              </p:txBody>
            </p:sp>
          </mc:Choice>
          <mc:Fallback xmlns="">
            <p:sp>
              <p:nvSpPr>
                <p:cNvPr id="16" name="TextBox 15"/>
                <p:cNvSpPr txBox="1">
                  <a:spLocks noRot="1" noChangeAspect="1" noMove="1" noResize="1" noEditPoints="1" noAdjustHandles="1" noChangeArrowheads="1" noChangeShapeType="1" noTextEdit="1"/>
                </p:cNvSpPr>
                <p:nvPr/>
              </p:nvSpPr>
              <p:spPr>
                <a:xfrm>
                  <a:off x="265338" y="2061132"/>
                  <a:ext cx="1053193" cy="523220"/>
                </a:xfrm>
                <a:prstGeom prst="rect">
                  <a:avLst/>
                </a:prstGeom>
                <a:blipFill>
                  <a:blip r:embed="rId3"/>
                  <a:stretch>
                    <a:fillRect l="-1734" t="-2326" b="-10465"/>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17" name="TextBox 16"/>
              <p:cNvSpPr txBox="1"/>
              <p:nvPr/>
            </p:nvSpPr>
            <p:spPr>
              <a:xfrm>
                <a:off x="2929617" y="698344"/>
                <a:ext cx="6214383" cy="3710568"/>
              </a:xfrm>
              <a:prstGeom prst="rect">
                <a:avLst/>
              </a:prstGeom>
              <a:noFill/>
            </p:spPr>
            <p:txBody>
              <a:bodyPr wrap="square" rtlCol="0">
                <a:spAutoFit/>
              </a:bodyPr>
              <a:lstStyle/>
              <a:p>
                <a:r>
                  <a:rPr lang="en-US" sz="1400" b="0" dirty="0">
                    <a:latin typeface="Helvetica" panose="020B0604020202020204" pitchFamily="34" charset="0"/>
                    <a:cs typeface="Helvetica" panose="020B0604020202020204" pitchFamily="34" charset="0"/>
                  </a:rPr>
                  <a:t>1. Multiple imputation: h</a:t>
                </a:r>
                <a:r>
                  <a:rPr lang="en-US" sz="1400" dirty="0">
                    <a:latin typeface="Helvetica" panose="020B0604020202020204" pitchFamily="34" charset="0"/>
                    <a:cs typeface="Helvetica" panose="020B0604020202020204" pitchFamily="34" charset="0"/>
                  </a:rPr>
                  <a:t>igh FMI</a:t>
                </a:r>
                <a:r>
                  <a:rPr lang="en-US" sz="1400" b="0" dirty="0">
                    <a:latin typeface="Helvetica" panose="020B0604020202020204" pitchFamily="34" charset="0"/>
                    <a:cs typeface="Helvetica" panose="020B0604020202020204" pitchFamily="34" charset="0"/>
                  </a:rPr>
                  <a:t> </a:t>
                </a:r>
                <a:r>
                  <a:rPr lang="en-US" sz="1400" b="0" dirty="0">
                    <a:latin typeface="Helvetica" panose="020B0604020202020204" pitchFamily="34" charset="0"/>
                    <a:cs typeface="Helvetica" panose="020B0604020202020204" pitchFamily="34" charset="0"/>
                    <a:sym typeface="Wingdings" pitchFamily="2" charset="2"/>
                  </a:rPr>
                  <a:t> </a:t>
                </a:r>
                <a:r>
                  <a:rPr lang="en-US" sz="1400" b="0" dirty="0">
                    <a:latin typeface="Helvetica" panose="020B0604020202020204" pitchFamily="34" charset="0"/>
                    <a:cs typeface="Helvetica" panose="020B0604020202020204" pitchFamily="34" charset="0"/>
                  </a:rPr>
                  <a:t>2000 imputed datasets</a:t>
                </a:r>
              </a:p>
              <a:p>
                <a:endParaRPr lang="en-US" sz="1400" dirty="0">
                  <a:latin typeface="Helvetica" panose="020B0604020202020204" pitchFamily="34" charset="0"/>
                  <a:cs typeface="Helvetica" panose="020B0604020202020204" pitchFamily="34" charset="0"/>
                </a:endParaRPr>
              </a:p>
              <a:p>
                <a:endParaRPr lang="en-US" sz="1400" b="0" dirty="0">
                  <a:latin typeface="Helvetica" panose="020B0604020202020204" pitchFamily="34" charset="0"/>
                  <a:cs typeface="Helvetica" panose="020B0604020202020204" pitchFamily="34" charset="0"/>
                </a:endParaRPr>
              </a:p>
              <a:p>
                <a:r>
                  <a:rPr lang="en-US" sz="1400" dirty="0">
                    <a:latin typeface="Helvetica" panose="020B0604020202020204" pitchFamily="34" charset="0"/>
                    <a:cs typeface="Helvetica" panose="020B0604020202020204" pitchFamily="34" charset="0"/>
                  </a:rPr>
                  <a:t>2</a:t>
                </a:r>
                <a:r>
                  <a:rPr lang="en-US" sz="1400" b="0" dirty="0">
                    <a:latin typeface="Helvetica" panose="020B0604020202020204" pitchFamily="34" charset="0"/>
                    <a:cs typeface="Helvetica" panose="020B0604020202020204" pitchFamily="34" charset="0"/>
                  </a:rPr>
                  <a:t>. For each imputed dataset </a:t>
                </a:r>
                <a14:m>
                  <m:oMath xmlns:m="http://schemas.openxmlformats.org/officeDocument/2006/math">
                    <m:r>
                      <a:rPr lang="en-US" sz="1400" b="0" i="1" dirty="0" smtClean="0">
                        <a:latin typeface="Cambria Math" panose="02040503050406030204" pitchFamily="18" charset="0"/>
                      </a:rPr>
                      <m:t>𝑙</m:t>
                    </m:r>
                  </m:oMath>
                </a14:m>
                <a:r>
                  <a:rPr lang="en-US" sz="1400" b="0" dirty="0">
                    <a:latin typeface="Helvetica" panose="020B0604020202020204" pitchFamily="34" charset="0"/>
                    <a:cs typeface="Helvetica" panose="020B0604020202020204" pitchFamily="34" charset="0"/>
                  </a:rPr>
                  <a:t>, compute stratum-specific estimates</a:t>
                </a:r>
              </a:p>
              <a:p>
                <a:endParaRPr lang="en-US" sz="1400" dirty="0"/>
              </a:p>
              <a:p>
                <a:endParaRPr lang="en-US" sz="1400" dirty="0"/>
              </a:p>
              <a:p>
                <a:r>
                  <a:rPr lang="en-US" sz="1400" dirty="0">
                    <a:latin typeface="Helvetica" panose="020B0604020202020204" pitchFamily="34" charset="0"/>
                    <a:cs typeface="Helvetica" panose="020B0604020202020204" pitchFamily="34" charset="0"/>
                  </a:rPr>
                  <a:t>3. Combine estimates across imputed datasets </a:t>
                </a:r>
                <a:r>
                  <a:rPr lang="en-US" sz="1400" dirty="0">
                    <a:latin typeface="Helvetica" pitchFamily="2" charset="0"/>
                  </a:rPr>
                  <a:t>using Rubin’s combining rule</a:t>
                </a:r>
              </a:p>
              <a:p>
                <a:endParaRPr lang="en-US" sz="1400" dirty="0"/>
              </a:p>
              <a:p>
                <a:pPr/>
                <a14:m>
                  <m:oMathPara xmlns:m="http://schemas.openxmlformats.org/officeDocument/2006/math">
                    <m:oMathParaPr>
                      <m:jc m:val="centerGroup"/>
                    </m:oMathParaPr>
                    <m:oMath xmlns:m="http://schemas.openxmlformats.org/officeDocument/2006/math">
                      <m:sSubSup>
                        <m:sSubSupPr>
                          <m:ctrlPr>
                            <a:rPr lang="en-US" sz="1400" b="0" i="1" smtClean="0">
                              <a:latin typeface="Cambria Math" panose="02040503050406030204" pitchFamily="18" charset="0"/>
                            </a:rPr>
                          </m:ctrlPr>
                        </m:sSubSupPr>
                        <m:e>
                          <m:r>
                            <a:rPr lang="en-US" sz="1400" b="0" i="1" smtClean="0">
                              <a:latin typeface="Cambria Math" panose="02040503050406030204" pitchFamily="18" charset="0"/>
                            </a:rPr>
                            <m:t>𝑑</m:t>
                          </m:r>
                        </m:e>
                        <m:sub>
                          <m:r>
                            <a:rPr lang="en-US" sz="1400" b="0" i="1" smtClean="0">
                              <a:latin typeface="Cambria Math" panose="02040503050406030204" pitchFamily="18" charset="0"/>
                            </a:rPr>
                            <m:t>1</m:t>
                          </m:r>
                        </m:sub>
                        <m:sup>
                          <m:r>
                            <a:rPr lang="en-US" sz="1400" b="0" i="1" smtClean="0">
                              <a:latin typeface="Cambria Math" panose="02040503050406030204" pitchFamily="18" charset="0"/>
                            </a:rPr>
                            <m:t>𝑓𝑡</m:t>
                          </m:r>
                        </m:sup>
                      </m:sSubSup>
                      <m:r>
                        <a:rPr lang="en-US" sz="1400" b="0" i="1" smtClean="0">
                          <a:latin typeface="Cambria Math" panose="02040503050406030204" pitchFamily="18" charset="0"/>
                        </a:rPr>
                        <m:t>=</m:t>
                      </m:r>
                      <m:f>
                        <m:fPr>
                          <m:ctrlPr>
                            <a:rPr lang="en-US" sz="1400" b="0" i="1" smtClean="0">
                              <a:latin typeface="Cambria Math" panose="02040503050406030204" pitchFamily="18" charset="0"/>
                            </a:rPr>
                          </m:ctrlPr>
                        </m:fPr>
                        <m:num>
                          <m:nary>
                            <m:naryPr>
                              <m:chr m:val="∑"/>
                              <m:limLoc m:val="subSup"/>
                              <m:supHide m:val="on"/>
                              <m:ctrlPr>
                                <a:rPr lang="en-US" sz="1400" b="0" i="1" smtClean="0">
                                  <a:latin typeface="Cambria Math" panose="02040503050406030204" pitchFamily="18" charset="0"/>
                                </a:rPr>
                              </m:ctrlPr>
                            </m:naryPr>
                            <m:sub>
                              <m:r>
                                <m:rPr>
                                  <m:brk m:alnAt="9"/>
                                </m:rPr>
                                <a:rPr lang="en-US" sz="1400" b="0" i="1" smtClean="0">
                                  <a:latin typeface="Cambria Math" panose="02040503050406030204" pitchFamily="18" charset="0"/>
                                </a:rPr>
                                <m:t>𝑙</m:t>
                              </m:r>
                            </m:sub>
                            <m:sup/>
                            <m:e>
                              <m:sSubSup>
                                <m:sSubSupPr>
                                  <m:ctrlPr>
                                    <a:rPr lang="en-US" sz="1400" i="1">
                                      <a:latin typeface="Cambria Math" panose="02040503050406030204" pitchFamily="18" charset="0"/>
                                      <a:cs typeface="Helvetica" panose="020B0604020202020204" pitchFamily="34" charset="0"/>
                                    </a:rPr>
                                  </m:ctrlPr>
                                </m:sSubSupPr>
                                <m:e>
                                  <m:r>
                                    <a:rPr lang="en-US" sz="1400" i="1">
                                      <a:latin typeface="Cambria Math" panose="02040503050406030204" pitchFamily="18" charset="0"/>
                                      <a:cs typeface="Helvetica" panose="020B0604020202020204" pitchFamily="34" charset="0"/>
                                    </a:rPr>
                                    <m:t>𝑑</m:t>
                                  </m:r>
                                </m:e>
                                <m:sub>
                                  <m:r>
                                    <a:rPr lang="en-US" sz="1400" i="1">
                                      <a:latin typeface="Cambria Math" panose="02040503050406030204" pitchFamily="18" charset="0"/>
                                      <a:cs typeface="Helvetica" panose="020B0604020202020204" pitchFamily="34" charset="0"/>
                                    </a:rPr>
                                    <m:t>1</m:t>
                                  </m:r>
                                  <m:r>
                                    <a:rPr lang="en-US" sz="1400" b="0" i="1" smtClean="0">
                                      <a:latin typeface="Cambria Math" panose="02040503050406030204" pitchFamily="18" charset="0"/>
                                      <a:cs typeface="Helvetica" panose="020B0604020202020204" pitchFamily="34" charset="0"/>
                                    </a:rPr>
                                    <m:t>,</m:t>
                                  </m:r>
                                  <m:r>
                                    <a:rPr lang="en-US" sz="1400" b="0" i="1" smtClean="0">
                                      <a:latin typeface="Cambria Math" panose="02040503050406030204" pitchFamily="18" charset="0"/>
                                      <a:cs typeface="Helvetica" panose="020B0604020202020204" pitchFamily="34" charset="0"/>
                                    </a:rPr>
                                    <m:t>𝑙</m:t>
                                  </m:r>
                                </m:sub>
                                <m:sup>
                                  <m:r>
                                    <a:rPr lang="en-US" sz="1400" i="1">
                                      <a:latin typeface="Cambria Math" panose="02040503050406030204" pitchFamily="18" charset="0"/>
                                      <a:cs typeface="Helvetica" panose="020B0604020202020204" pitchFamily="34" charset="0"/>
                                    </a:rPr>
                                    <m:t>𝑓𝑡</m:t>
                                  </m:r>
                                </m:sup>
                              </m:sSubSup>
                            </m:e>
                          </m:nary>
                        </m:num>
                        <m:den>
                          <m:r>
                            <a:rPr lang="en-US" sz="1400" b="0" i="1" smtClean="0">
                              <a:latin typeface="Cambria Math" panose="02040503050406030204" pitchFamily="18" charset="0"/>
                            </a:rPr>
                            <m:t>𝐿</m:t>
                          </m:r>
                        </m:den>
                      </m:f>
                    </m:oMath>
                  </m:oMathPara>
                </a14:m>
                <a:endParaRPr lang="en-US" sz="1400" b="0" dirty="0"/>
              </a:p>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𝑆𝐸</m:t>
                      </m:r>
                      <m:d>
                        <m:dPr>
                          <m:ctrlPr>
                            <a:rPr lang="en-US" sz="1400" b="0" i="1" smtClean="0">
                              <a:latin typeface="Cambria Math" panose="02040503050406030204" pitchFamily="18" charset="0"/>
                            </a:rPr>
                          </m:ctrlPr>
                        </m:dPr>
                        <m:e>
                          <m:sSubSup>
                            <m:sSubSupPr>
                              <m:ctrlPr>
                                <a:rPr lang="en-US" sz="1400" i="1">
                                  <a:latin typeface="Cambria Math" panose="02040503050406030204" pitchFamily="18" charset="0"/>
                                </a:rPr>
                              </m:ctrlPr>
                            </m:sSubSupPr>
                            <m:e>
                              <m:r>
                                <a:rPr lang="en-US" sz="1400" i="1">
                                  <a:latin typeface="Cambria Math" panose="02040503050406030204" pitchFamily="18" charset="0"/>
                                </a:rPr>
                                <m:t>𝑑</m:t>
                              </m:r>
                            </m:e>
                            <m:sub>
                              <m:r>
                                <a:rPr lang="en-US" sz="1400" i="1">
                                  <a:latin typeface="Cambria Math" panose="02040503050406030204" pitchFamily="18" charset="0"/>
                                </a:rPr>
                                <m:t>1</m:t>
                              </m:r>
                            </m:sub>
                            <m:sup>
                              <m:r>
                                <a:rPr lang="en-US" sz="1400" i="1">
                                  <a:latin typeface="Cambria Math" panose="02040503050406030204" pitchFamily="18" charset="0"/>
                                </a:rPr>
                                <m:t>𝑓𝑡</m:t>
                              </m:r>
                            </m:sup>
                          </m:sSubSup>
                        </m:e>
                      </m:d>
                      <m:r>
                        <a:rPr lang="en-US" sz="1400" b="0" i="1" smtClean="0">
                          <a:latin typeface="Cambria Math" panose="02040503050406030204" pitchFamily="18" charset="0"/>
                        </a:rPr>
                        <m:t>=</m:t>
                      </m:r>
                      <m:rad>
                        <m:radPr>
                          <m:degHide m:val="on"/>
                          <m:ctrlPr>
                            <a:rPr lang="en-US" sz="1400" b="0" i="1" smtClean="0">
                              <a:latin typeface="Cambria Math" panose="02040503050406030204" pitchFamily="18" charset="0"/>
                            </a:rPr>
                          </m:ctrlPr>
                        </m:radPr>
                        <m:deg/>
                        <m:e>
                          <m:f>
                            <m:fPr>
                              <m:ctrlPr>
                                <a:rPr lang="en-US" sz="1400" b="0" i="1" smtClean="0">
                                  <a:latin typeface="Cambria Math" panose="02040503050406030204" pitchFamily="18" charset="0"/>
                                </a:rPr>
                              </m:ctrlPr>
                            </m:fPr>
                            <m:num>
                              <m:r>
                                <a:rPr lang="en-US" sz="1400" b="0" i="1" smtClean="0">
                                  <a:latin typeface="Cambria Math" panose="02040503050406030204" pitchFamily="18" charset="0"/>
                                </a:rPr>
                                <m:t>1</m:t>
                              </m:r>
                            </m:num>
                            <m:den>
                              <m:r>
                                <a:rPr lang="en-US" sz="1400" b="0" i="1" smtClean="0">
                                  <a:latin typeface="Cambria Math" panose="02040503050406030204" pitchFamily="18" charset="0"/>
                                </a:rPr>
                                <m:t>𝐿</m:t>
                              </m:r>
                            </m:den>
                          </m:f>
                          <m:nary>
                            <m:naryPr>
                              <m:chr m:val="∑"/>
                              <m:subHide m:val="on"/>
                              <m:supHide m:val="on"/>
                              <m:ctrlPr>
                                <a:rPr lang="en-US" sz="1400" b="0" i="1" smtClean="0">
                                  <a:latin typeface="Cambria Math" panose="02040503050406030204" pitchFamily="18" charset="0"/>
                                </a:rPr>
                              </m:ctrlPr>
                            </m:naryPr>
                            <m:sub/>
                            <m:sup/>
                            <m:e>
                              <m:r>
                                <a:rPr lang="en-US" sz="1400" b="0" i="1" smtClean="0">
                                  <a:latin typeface="Cambria Math" panose="02040503050406030204" pitchFamily="18" charset="0"/>
                                </a:rPr>
                                <m:t>𝑉</m:t>
                              </m:r>
                              <m:d>
                                <m:dPr>
                                  <m:ctrlPr>
                                    <a:rPr lang="en-US" sz="1400" b="0" i="1" smtClean="0">
                                      <a:latin typeface="Cambria Math" panose="02040503050406030204" pitchFamily="18" charset="0"/>
                                    </a:rPr>
                                  </m:ctrlPr>
                                </m:dPr>
                                <m:e>
                                  <m:sSubSup>
                                    <m:sSubSupPr>
                                      <m:ctrlPr>
                                        <a:rPr lang="en-US" sz="1400" i="1">
                                          <a:latin typeface="Cambria Math" panose="02040503050406030204" pitchFamily="18" charset="0"/>
                                          <a:cs typeface="Helvetica" panose="020B0604020202020204" pitchFamily="34" charset="0"/>
                                        </a:rPr>
                                      </m:ctrlPr>
                                    </m:sSubSupPr>
                                    <m:e>
                                      <m:r>
                                        <a:rPr lang="en-US" sz="1400" i="1">
                                          <a:latin typeface="Cambria Math" panose="02040503050406030204" pitchFamily="18" charset="0"/>
                                          <a:cs typeface="Helvetica" panose="020B0604020202020204" pitchFamily="34" charset="0"/>
                                        </a:rPr>
                                        <m:t>𝑑</m:t>
                                      </m:r>
                                    </m:e>
                                    <m:sub>
                                      <m:r>
                                        <a:rPr lang="en-US" sz="1400" i="1">
                                          <a:latin typeface="Cambria Math" panose="02040503050406030204" pitchFamily="18" charset="0"/>
                                          <a:cs typeface="Helvetica" panose="020B0604020202020204" pitchFamily="34" charset="0"/>
                                        </a:rPr>
                                        <m:t>1,</m:t>
                                      </m:r>
                                      <m:r>
                                        <a:rPr lang="en-US" sz="1400" i="1">
                                          <a:latin typeface="Cambria Math" panose="02040503050406030204" pitchFamily="18" charset="0"/>
                                          <a:cs typeface="Helvetica" panose="020B0604020202020204" pitchFamily="34" charset="0"/>
                                        </a:rPr>
                                        <m:t>𝑙</m:t>
                                      </m:r>
                                    </m:sub>
                                    <m:sup>
                                      <m:r>
                                        <a:rPr lang="en-US" sz="1400" i="1">
                                          <a:latin typeface="Cambria Math" panose="02040503050406030204" pitchFamily="18" charset="0"/>
                                          <a:cs typeface="Helvetica" panose="020B0604020202020204" pitchFamily="34" charset="0"/>
                                        </a:rPr>
                                        <m:t>𝑓𝑡</m:t>
                                      </m:r>
                                    </m:sup>
                                  </m:sSubSup>
                                </m:e>
                              </m:d>
                              <m:r>
                                <a:rPr lang="en-US" sz="1400" b="0" i="1" smtClean="0">
                                  <a:latin typeface="Cambria Math" panose="02040503050406030204" pitchFamily="18" charset="0"/>
                                </a:rPr>
                                <m:t>+</m:t>
                              </m:r>
                              <m:f>
                                <m:fPr>
                                  <m:ctrlPr>
                                    <a:rPr lang="en-US" sz="1400" b="0" i="1" smtClean="0">
                                      <a:latin typeface="Cambria Math" panose="02040503050406030204" pitchFamily="18" charset="0"/>
                                    </a:rPr>
                                  </m:ctrlPr>
                                </m:fPr>
                                <m:num>
                                  <m:r>
                                    <a:rPr lang="en-US" sz="1400" b="0" i="1" smtClean="0">
                                      <a:latin typeface="Cambria Math" panose="02040503050406030204" pitchFamily="18" charset="0"/>
                                    </a:rPr>
                                    <m:t>𝐿</m:t>
                                  </m:r>
                                  <m:r>
                                    <a:rPr lang="en-US" sz="1400" b="0" i="1" smtClean="0">
                                      <a:latin typeface="Cambria Math" panose="02040503050406030204" pitchFamily="18" charset="0"/>
                                    </a:rPr>
                                    <m:t>+1</m:t>
                                  </m:r>
                                </m:num>
                                <m:den>
                                  <m:r>
                                    <a:rPr lang="en-US" sz="1400" b="0" i="1" smtClean="0">
                                      <a:latin typeface="Cambria Math" panose="02040503050406030204" pitchFamily="18" charset="0"/>
                                    </a:rPr>
                                    <m:t>𝐿</m:t>
                                  </m:r>
                                  <m:r>
                                    <a:rPr lang="en-US" sz="1400" b="0" i="1" smtClean="0">
                                      <a:latin typeface="Cambria Math" panose="02040503050406030204" pitchFamily="18" charset="0"/>
                                    </a:rPr>
                                    <m:t>(</m:t>
                                  </m:r>
                                  <m:r>
                                    <a:rPr lang="en-US" sz="1400" b="0" i="1" smtClean="0">
                                      <a:latin typeface="Cambria Math" panose="02040503050406030204" pitchFamily="18" charset="0"/>
                                    </a:rPr>
                                    <m:t>𝐿</m:t>
                                  </m:r>
                                  <m:r>
                                    <a:rPr lang="en-US" sz="1400" b="0" i="1" smtClean="0">
                                      <a:latin typeface="Cambria Math" panose="02040503050406030204" pitchFamily="18" charset="0"/>
                                    </a:rPr>
                                    <m:t>−1)</m:t>
                                  </m:r>
                                </m:den>
                              </m:f>
                              <m:nary>
                                <m:naryPr>
                                  <m:chr m:val="∑"/>
                                  <m:subHide m:val="on"/>
                                  <m:supHide m:val="on"/>
                                  <m:ctrlPr>
                                    <a:rPr lang="en-US" sz="1400" b="0" i="1" smtClean="0">
                                      <a:latin typeface="Cambria Math" panose="02040503050406030204" pitchFamily="18" charset="0"/>
                                    </a:rPr>
                                  </m:ctrlPr>
                                </m:naryPr>
                                <m:sub/>
                                <m:sup/>
                                <m:e>
                                  <m:sSup>
                                    <m:sSupPr>
                                      <m:ctrlPr>
                                        <a:rPr lang="en-US" sz="1400" b="0" i="1" smtClean="0">
                                          <a:latin typeface="Cambria Math" panose="02040503050406030204" pitchFamily="18" charset="0"/>
                                          <a:cs typeface="Helvetica" panose="020B0604020202020204" pitchFamily="34" charset="0"/>
                                        </a:rPr>
                                      </m:ctrlPr>
                                    </m:sSupPr>
                                    <m:e>
                                      <m:d>
                                        <m:dPr>
                                          <m:ctrlPr>
                                            <a:rPr lang="en-US" sz="1400" b="0" i="1" smtClean="0">
                                              <a:latin typeface="Cambria Math" panose="02040503050406030204" pitchFamily="18" charset="0"/>
                                              <a:cs typeface="Helvetica" panose="020B0604020202020204" pitchFamily="34" charset="0"/>
                                            </a:rPr>
                                          </m:ctrlPr>
                                        </m:dPr>
                                        <m:e>
                                          <m:sSubSup>
                                            <m:sSubSupPr>
                                              <m:ctrlPr>
                                                <a:rPr lang="en-US" sz="1400" i="1">
                                                  <a:latin typeface="Cambria Math" panose="02040503050406030204" pitchFamily="18" charset="0"/>
                                                  <a:cs typeface="Helvetica" panose="020B0604020202020204" pitchFamily="34" charset="0"/>
                                                </a:rPr>
                                              </m:ctrlPr>
                                            </m:sSubSupPr>
                                            <m:e>
                                              <m:r>
                                                <a:rPr lang="en-US" sz="1400" i="1">
                                                  <a:latin typeface="Cambria Math" panose="02040503050406030204" pitchFamily="18" charset="0"/>
                                                  <a:cs typeface="Helvetica" panose="020B0604020202020204" pitchFamily="34" charset="0"/>
                                                </a:rPr>
                                                <m:t>𝑑</m:t>
                                              </m:r>
                                            </m:e>
                                            <m:sub>
                                              <m:r>
                                                <a:rPr lang="en-US" sz="1400" i="1">
                                                  <a:latin typeface="Cambria Math" panose="02040503050406030204" pitchFamily="18" charset="0"/>
                                                  <a:cs typeface="Helvetica" panose="020B0604020202020204" pitchFamily="34" charset="0"/>
                                                </a:rPr>
                                                <m:t>1,</m:t>
                                              </m:r>
                                              <m:r>
                                                <a:rPr lang="en-US" sz="1400" i="1">
                                                  <a:latin typeface="Cambria Math" panose="02040503050406030204" pitchFamily="18" charset="0"/>
                                                  <a:cs typeface="Helvetica" panose="020B0604020202020204" pitchFamily="34" charset="0"/>
                                                </a:rPr>
                                                <m:t>𝑙</m:t>
                                              </m:r>
                                            </m:sub>
                                            <m:sup>
                                              <m:r>
                                                <a:rPr lang="en-US" sz="1400" i="1">
                                                  <a:latin typeface="Cambria Math" panose="02040503050406030204" pitchFamily="18" charset="0"/>
                                                  <a:cs typeface="Helvetica" panose="020B0604020202020204" pitchFamily="34" charset="0"/>
                                                </a:rPr>
                                                <m:t>𝑓𝑡</m:t>
                                              </m:r>
                                            </m:sup>
                                          </m:sSubSup>
                                          <m:r>
                                            <a:rPr lang="en-US" sz="1400" b="0" i="1" smtClean="0">
                                              <a:latin typeface="Cambria Math" panose="02040503050406030204" pitchFamily="18" charset="0"/>
                                              <a:cs typeface="Helvetica" panose="020B0604020202020204" pitchFamily="34" charset="0"/>
                                            </a:rPr>
                                            <m:t>−</m:t>
                                          </m:r>
                                          <m:sSubSup>
                                            <m:sSubSupPr>
                                              <m:ctrlPr>
                                                <a:rPr lang="en-US" sz="1400" i="1">
                                                  <a:latin typeface="Cambria Math" panose="02040503050406030204" pitchFamily="18" charset="0"/>
                                                </a:rPr>
                                              </m:ctrlPr>
                                            </m:sSubSupPr>
                                            <m:e>
                                              <m:r>
                                                <a:rPr lang="en-US" sz="1400" i="1">
                                                  <a:latin typeface="Cambria Math" panose="02040503050406030204" pitchFamily="18" charset="0"/>
                                                </a:rPr>
                                                <m:t>𝑑</m:t>
                                              </m:r>
                                            </m:e>
                                            <m:sub>
                                              <m:r>
                                                <a:rPr lang="en-US" sz="1400" i="1">
                                                  <a:latin typeface="Cambria Math" panose="02040503050406030204" pitchFamily="18" charset="0"/>
                                                </a:rPr>
                                                <m:t>1</m:t>
                                              </m:r>
                                            </m:sub>
                                            <m:sup>
                                              <m:r>
                                                <a:rPr lang="en-US" sz="1400" i="1">
                                                  <a:latin typeface="Cambria Math" panose="02040503050406030204" pitchFamily="18" charset="0"/>
                                                </a:rPr>
                                                <m:t>𝑓𝑡</m:t>
                                              </m:r>
                                            </m:sup>
                                          </m:sSubSup>
                                        </m:e>
                                      </m:d>
                                    </m:e>
                                    <m:sup>
                                      <m:r>
                                        <a:rPr lang="en-US" sz="1400" b="0" i="1" smtClean="0">
                                          <a:latin typeface="Cambria Math" panose="02040503050406030204" pitchFamily="18" charset="0"/>
                                        </a:rPr>
                                        <m:t>2</m:t>
                                      </m:r>
                                    </m:sup>
                                  </m:sSup>
                                </m:e>
                              </m:nary>
                            </m:e>
                          </m:nary>
                        </m:e>
                      </m:rad>
                    </m:oMath>
                  </m:oMathPara>
                </a14:m>
                <a:endParaRPr lang="en-US" sz="1400" dirty="0"/>
              </a:p>
              <a:p>
                <a:endParaRPr lang="en-US" sz="1400" i="1" dirty="0">
                  <a:latin typeface="Cambria Math" panose="02040503050406030204" pitchFamily="18" charset="0"/>
                  <a:cs typeface="Helvetica" panose="020B0604020202020204" pitchFamily="34" charset="0"/>
                </a:endParaRPr>
              </a:p>
              <a:p>
                <a14:m>
                  <m:oMath xmlns:m="http://schemas.openxmlformats.org/officeDocument/2006/math">
                    <m:sSubSup>
                      <m:sSubSupPr>
                        <m:ctrlPr>
                          <a:rPr lang="en-US" sz="1400" i="1">
                            <a:latin typeface="Cambria Math" panose="02040503050406030204" pitchFamily="18" charset="0"/>
                            <a:cs typeface="Helvetica" panose="020B0604020202020204" pitchFamily="34" charset="0"/>
                          </a:rPr>
                        </m:ctrlPr>
                      </m:sSubSupPr>
                      <m:e>
                        <m:r>
                          <a:rPr lang="en-US" sz="1400" i="1">
                            <a:latin typeface="Cambria Math" panose="02040503050406030204" pitchFamily="18" charset="0"/>
                            <a:cs typeface="Helvetica" panose="020B0604020202020204" pitchFamily="34" charset="0"/>
                          </a:rPr>
                          <m:t>𝑑</m:t>
                        </m:r>
                      </m:e>
                      <m:sub>
                        <m:r>
                          <a:rPr lang="en-US" sz="1400" i="1">
                            <a:latin typeface="Cambria Math" panose="02040503050406030204" pitchFamily="18" charset="0"/>
                            <a:cs typeface="Helvetica" panose="020B0604020202020204" pitchFamily="34" charset="0"/>
                          </a:rPr>
                          <m:t>1</m:t>
                        </m:r>
                        <m:r>
                          <a:rPr lang="en-US" sz="1400" b="0" i="1" smtClean="0">
                            <a:latin typeface="Cambria Math" panose="02040503050406030204" pitchFamily="18" charset="0"/>
                            <a:cs typeface="Helvetica" panose="020B0604020202020204" pitchFamily="34" charset="0"/>
                          </a:rPr>
                          <m:t>,</m:t>
                        </m:r>
                        <m:r>
                          <a:rPr lang="en-US" sz="1400" b="0" i="1" smtClean="0">
                            <a:latin typeface="Cambria Math" panose="02040503050406030204" pitchFamily="18" charset="0"/>
                            <a:cs typeface="Helvetica" panose="020B0604020202020204" pitchFamily="34" charset="0"/>
                          </a:rPr>
                          <m:t>𝑙</m:t>
                        </m:r>
                      </m:sub>
                      <m:sup>
                        <m:r>
                          <a:rPr lang="en-US" sz="1400" i="1">
                            <a:latin typeface="Cambria Math" panose="02040503050406030204" pitchFamily="18" charset="0"/>
                            <a:cs typeface="Helvetica" panose="020B0604020202020204" pitchFamily="34" charset="0"/>
                          </a:rPr>
                          <m:t>𝑓𝑡</m:t>
                        </m:r>
                      </m:sup>
                    </m:sSubSup>
                  </m:oMath>
                </a14:m>
                <a:r>
                  <a:rPr lang="en-US" sz="1400" dirty="0">
                    <a:latin typeface="Helvetica" pitchFamily="2" charset="0"/>
                    <a:cs typeface="Helvetica" panose="020B0604020202020204" pitchFamily="34" charset="0"/>
                  </a:rPr>
                  <a:t> : mode effect estimates between FTF and TEL for dataset </a:t>
                </a:r>
                <a14:m>
                  <m:oMath xmlns:m="http://schemas.openxmlformats.org/officeDocument/2006/math">
                    <m:r>
                      <a:rPr lang="en-US" sz="1400" i="1" dirty="0" smtClean="0">
                        <a:latin typeface="Cambria Math" panose="02040503050406030204" pitchFamily="18" charset="0"/>
                        <a:cs typeface="Helvetica" panose="020B0604020202020204" pitchFamily="34" charset="0"/>
                      </a:rPr>
                      <m:t>𝑙</m:t>
                    </m:r>
                  </m:oMath>
                </a14:m>
                <a:endParaRPr lang="en-US" sz="1400" dirty="0">
                  <a:latin typeface="Helvetica" pitchFamily="2" charset="0"/>
                  <a:cs typeface="Helvetica" panose="020B0604020202020204" pitchFamily="34" charset="0"/>
                </a:endParaRPr>
              </a:p>
              <a:p>
                <a14:m>
                  <m:oMath xmlns:m="http://schemas.openxmlformats.org/officeDocument/2006/math">
                    <m:r>
                      <a:rPr lang="en-US" sz="1400" b="0" i="1" smtClean="0">
                        <a:latin typeface="Cambria Math" panose="02040503050406030204" pitchFamily="18" charset="0"/>
                      </a:rPr>
                      <m:t>𝑉</m:t>
                    </m:r>
                    <m:d>
                      <m:dPr>
                        <m:ctrlPr>
                          <a:rPr lang="en-US" sz="1400" b="0" i="1" smtClean="0">
                            <a:latin typeface="Cambria Math" panose="02040503050406030204" pitchFamily="18" charset="0"/>
                          </a:rPr>
                        </m:ctrlPr>
                      </m:dPr>
                      <m:e>
                        <m:sSubSup>
                          <m:sSubSupPr>
                            <m:ctrlPr>
                              <a:rPr lang="en-US" sz="1400" i="1">
                                <a:latin typeface="Cambria Math" panose="02040503050406030204" pitchFamily="18" charset="0"/>
                                <a:cs typeface="Helvetica" panose="020B0604020202020204" pitchFamily="34" charset="0"/>
                              </a:rPr>
                            </m:ctrlPr>
                          </m:sSubSupPr>
                          <m:e>
                            <m:r>
                              <a:rPr lang="en-US" sz="1400" i="1">
                                <a:latin typeface="Cambria Math" panose="02040503050406030204" pitchFamily="18" charset="0"/>
                                <a:cs typeface="Helvetica" panose="020B0604020202020204" pitchFamily="34" charset="0"/>
                              </a:rPr>
                              <m:t>𝑑</m:t>
                            </m:r>
                          </m:e>
                          <m:sub>
                            <m:r>
                              <a:rPr lang="en-US" sz="1400" i="1">
                                <a:latin typeface="Cambria Math" panose="02040503050406030204" pitchFamily="18" charset="0"/>
                                <a:cs typeface="Helvetica" panose="020B0604020202020204" pitchFamily="34" charset="0"/>
                              </a:rPr>
                              <m:t>1,</m:t>
                            </m:r>
                            <m:r>
                              <a:rPr lang="en-US" sz="1400" i="1">
                                <a:latin typeface="Cambria Math" panose="02040503050406030204" pitchFamily="18" charset="0"/>
                                <a:cs typeface="Helvetica" panose="020B0604020202020204" pitchFamily="34" charset="0"/>
                              </a:rPr>
                              <m:t>𝑙</m:t>
                            </m:r>
                          </m:sub>
                          <m:sup>
                            <m:r>
                              <a:rPr lang="en-US" sz="1400" i="1">
                                <a:latin typeface="Cambria Math" panose="02040503050406030204" pitchFamily="18" charset="0"/>
                                <a:cs typeface="Helvetica" panose="020B0604020202020204" pitchFamily="34" charset="0"/>
                              </a:rPr>
                              <m:t>𝑓𝑡</m:t>
                            </m:r>
                          </m:sup>
                        </m:sSubSup>
                      </m:e>
                    </m:d>
                    <m:r>
                      <a:rPr lang="en-US" sz="1400" i="1">
                        <a:latin typeface="Cambria Math" panose="02040503050406030204" pitchFamily="18" charset="0"/>
                        <a:cs typeface="Helvetica" panose="020B0604020202020204" pitchFamily="34" charset="0"/>
                      </a:rPr>
                      <m:t> </m:t>
                    </m:r>
                  </m:oMath>
                </a14:m>
                <a:r>
                  <a:rPr lang="en-US" sz="1400" dirty="0">
                    <a:latin typeface="Helvetica" pitchFamily="2" charset="0"/>
                    <a:cs typeface="Helvetica" panose="020B0604020202020204" pitchFamily="34" charset="0"/>
                  </a:rPr>
                  <a:t>: the designed-based variance of </a:t>
                </a:r>
                <a14:m>
                  <m:oMath xmlns:m="http://schemas.openxmlformats.org/officeDocument/2006/math">
                    <m:sSubSup>
                      <m:sSubSupPr>
                        <m:ctrlPr>
                          <a:rPr lang="en-US" sz="1400" i="1">
                            <a:latin typeface="Cambria Math" panose="02040503050406030204" pitchFamily="18" charset="0"/>
                            <a:cs typeface="Helvetica" panose="020B0604020202020204" pitchFamily="34" charset="0"/>
                          </a:rPr>
                        </m:ctrlPr>
                      </m:sSubSupPr>
                      <m:e>
                        <m:r>
                          <a:rPr lang="en-US" sz="1400" i="1">
                            <a:latin typeface="Cambria Math" panose="02040503050406030204" pitchFamily="18" charset="0"/>
                            <a:cs typeface="Helvetica" panose="020B0604020202020204" pitchFamily="34" charset="0"/>
                          </a:rPr>
                          <m:t>𝑑</m:t>
                        </m:r>
                      </m:e>
                      <m:sub>
                        <m:r>
                          <a:rPr lang="en-US" sz="1400" i="1">
                            <a:latin typeface="Cambria Math" panose="02040503050406030204" pitchFamily="18" charset="0"/>
                            <a:cs typeface="Helvetica" panose="020B0604020202020204" pitchFamily="34" charset="0"/>
                          </a:rPr>
                          <m:t>1</m:t>
                        </m:r>
                        <m:r>
                          <a:rPr lang="en-US" sz="1400" b="0" i="1" smtClean="0">
                            <a:latin typeface="Cambria Math" panose="02040503050406030204" pitchFamily="18" charset="0"/>
                            <a:cs typeface="Helvetica" panose="020B0604020202020204" pitchFamily="34" charset="0"/>
                          </a:rPr>
                          <m:t>,</m:t>
                        </m:r>
                        <m:r>
                          <a:rPr lang="en-US" sz="1400" b="0" i="1" smtClean="0">
                            <a:latin typeface="Cambria Math" panose="02040503050406030204" pitchFamily="18" charset="0"/>
                            <a:cs typeface="Helvetica" panose="020B0604020202020204" pitchFamily="34" charset="0"/>
                          </a:rPr>
                          <m:t>𝑙</m:t>
                        </m:r>
                      </m:sub>
                      <m:sup>
                        <m:r>
                          <a:rPr lang="en-US" sz="1400" i="1">
                            <a:latin typeface="Cambria Math" panose="02040503050406030204" pitchFamily="18" charset="0"/>
                            <a:cs typeface="Helvetica" panose="020B0604020202020204" pitchFamily="34" charset="0"/>
                          </a:rPr>
                          <m:t>𝑓𝑡</m:t>
                        </m:r>
                      </m:sup>
                    </m:sSubSup>
                  </m:oMath>
                </a14:m>
                <a:r>
                  <a:rPr lang="en-US" sz="1400" dirty="0">
                    <a:latin typeface="Helvetica" pitchFamily="2" charset="0"/>
                    <a:cs typeface="Helvetica" panose="020B0604020202020204" pitchFamily="34" charset="0"/>
                  </a:rPr>
                  <a:t> </a:t>
                </a:r>
                <a:endParaRPr lang="en-US" sz="1400" dirty="0"/>
              </a:p>
            </p:txBody>
          </p:sp>
        </mc:Choice>
        <mc:Fallback xmlns="">
          <p:sp>
            <p:nvSpPr>
              <p:cNvPr id="17" name="TextBox 16"/>
              <p:cNvSpPr txBox="1">
                <a:spLocks noRot="1" noChangeAspect="1" noMove="1" noResize="1" noEditPoints="1" noAdjustHandles="1" noChangeArrowheads="1" noChangeShapeType="1" noTextEdit="1"/>
              </p:cNvSpPr>
              <p:nvPr/>
            </p:nvSpPr>
            <p:spPr>
              <a:xfrm>
                <a:off x="2929617" y="698344"/>
                <a:ext cx="6214383" cy="3710568"/>
              </a:xfrm>
              <a:prstGeom prst="rect">
                <a:avLst/>
              </a:prstGeom>
              <a:blipFill>
                <a:blip r:embed="rId4"/>
                <a:stretch>
                  <a:fillRect l="-408" t="-683" b="-5802"/>
                </a:stretch>
              </a:blipFill>
            </p:spPr>
            <p:txBody>
              <a:bodyPr/>
              <a:lstStyle/>
              <a:p>
                <a:r>
                  <a:rPr lang="en-US">
                    <a:noFill/>
                  </a:rPr>
                  <a:t> </a:t>
                </a:r>
              </a:p>
            </p:txBody>
          </p:sp>
        </mc:Fallback>
      </mc:AlternateContent>
      <p:cxnSp>
        <p:nvCxnSpPr>
          <p:cNvPr id="18" name="Straight Arrow Connector 17">
            <a:extLst>
              <a:ext uri="{FF2B5EF4-FFF2-40B4-BE49-F238E27FC236}">
                <a16:creationId xmlns:a16="http://schemas.microsoft.com/office/drawing/2014/main" id="{A87CDA38-EB4E-340D-9791-5453429F2EFA}"/>
              </a:ext>
            </a:extLst>
          </p:cNvPr>
          <p:cNvCxnSpPr>
            <a:cxnSpLocks/>
            <a:stCxn id="5" idx="3"/>
            <a:endCxn id="9" idx="1"/>
          </p:cNvCxnSpPr>
          <p:nvPr/>
        </p:nvCxnSpPr>
        <p:spPr>
          <a:xfrm flipV="1">
            <a:off x="1089931" y="1119870"/>
            <a:ext cx="487136" cy="120287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001A4E89-950C-F7D5-6E3C-DF336A4A9DEC}"/>
              </a:ext>
            </a:extLst>
          </p:cNvPr>
          <p:cNvCxnSpPr>
            <a:stCxn id="5" idx="3"/>
            <a:endCxn id="12" idx="1"/>
          </p:cNvCxnSpPr>
          <p:nvPr/>
        </p:nvCxnSpPr>
        <p:spPr>
          <a:xfrm flipV="1">
            <a:off x="1089931" y="1819631"/>
            <a:ext cx="786493" cy="5031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B0813548-720A-E371-1045-6323C2A01071}"/>
              </a:ext>
            </a:extLst>
          </p:cNvPr>
          <p:cNvCxnSpPr>
            <a:stCxn id="5" idx="3"/>
            <a:endCxn id="16" idx="1"/>
          </p:cNvCxnSpPr>
          <p:nvPr/>
        </p:nvCxnSpPr>
        <p:spPr>
          <a:xfrm>
            <a:off x="1089931" y="2322742"/>
            <a:ext cx="515712" cy="9317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83589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E354A-9B25-D1A1-5C48-AD5EC7A44B19}"/>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2016 Analysis</a:t>
            </a:r>
            <a:endParaRPr lang="en-US" sz="2600" b="1" dirty="0">
              <a:latin typeface="HelveticaNeue Condensed"/>
              <a:cs typeface="Times New Roman" panose="02020603050405020304" pitchFamily="18" charset="0"/>
            </a:endParaRPr>
          </a:p>
        </p:txBody>
      </p:sp>
      <p:sp>
        <p:nvSpPr>
          <p:cNvPr id="19" name="TextBox 18"/>
          <p:cNvSpPr txBox="1"/>
          <p:nvPr/>
        </p:nvSpPr>
        <p:spPr>
          <a:xfrm>
            <a:off x="5470070" y="2140395"/>
            <a:ext cx="3494315" cy="369332"/>
          </a:xfrm>
          <a:prstGeom prst="rect">
            <a:avLst/>
          </a:prstGeom>
          <a:noFill/>
        </p:spPr>
        <p:txBody>
          <a:bodyPr wrap="square" rtlCol="0">
            <a:spAutoFit/>
          </a:bodyPr>
          <a:lstStyle/>
          <a:p>
            <a:endParaRPr lang="en-US" dirty="0">
              <a:latin typeface="Helvetica" panose="020B0604020202020204" pitchFamily="34" charset="0"/>
              <a:cs typeface="Helvetica"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7533780"/>
              </p:ext>
            </p:extLst>
          </p:nvPr>
        </p:nvGraphicFramePr>
        <p:xfrm>
          <a:off x="2618606" y="99686"/>
          <a:ext cx="6096000" cy="4944127"/>
        </p:xfrm>
        <a:graphic>
          <a:graphicData uri="http://schemas.openxmlformats.org/drawingml/2006/table">
            <a:tbl>
              <a:tblPr firstRow="1" bandRow="1">
                <a:tableStyleId>{9D7B26C5-4107-4FEC-AEDC-1716B250A1EF}</a:tableStyleId>
              </a:tblPr>
              <a:tblGrid>
                <a:gridCol w="1524000">
                  <a:extLst>
                    <a:ext uri="{9D8B030D-6E8A-4147-A177-3AD203B41FA5}">
                      <a16:colId xmlns:a16="http://schemas.microsoft.com/office/drawing/2014/main" val="1377120199"/>
                    </a:ext>
                  </a:extLst>
                </a:gridCol>
                <a:gridCol w="1524000">
                  <a:extLst>
                    <a:ext uri="{9D8B030D-6E8A-4147-A177-3AD203B41FA5}">
                      <a16:colId xmlns:a16="http://schemas.microsoft.com/office/drawing/2014/main" val="3324679490"/>
                    </a:ext>
                  </a:extLst>
                </a:gridCol>
                <a:gridCol w="1524000">
                  <a:extLst>
                    <a:ext uri="{9D8B030D-6E8A-4147-A177-3AD203B41FA5}">
                      <a16:colId xmlns:a16="http://schemas.microsoft.com/office/drawing/2014/main" val="2011502371"/>
                    </a:ext>
                  </a:extLst>
                </a:gridCol>
                <a:gridCol w="1524000">
                  <a:extLst>
                    <a:ext uri="{9D8B030D-6E8A-4147-A177-3AD203B41FA5}">
                      <a16:colId xmlns:a16="http://schemas.microsoft.com/office/drawing/2014/main" val="3996359508"/>
                    </a:ext>
                  </a:extLst>
                </a:gridCol>
              </a:tblGrid>
              <a:tr h="290831">
                <a:tc>
                  <a:txBody>
                    <a:bodyPr/>
                    <a:lstStyle/>
                    <a:p>
                      <a:r>
                        <a:rPr lang="en-US" sz="1200" dirty="0">
                          <a:latin typeface="Helvetica" panose="020B0604020202020204" pitchFamily="34" charset="0"/>
                          <a:cs typeface="Helvetica" panose="020B0604020202020204" pitchFamily="34" charset="0"/>
                        </a:rPr>
                        <a:t>Strata</a:t>
                      </a:r>
                    </a:p>
                  </a:txBody>
                  <a:tcPr/>
                </a:tc>
                <a:tc>
                  <a:txBody>
                    <a:bodyPr/>
                    <a:lstStyle/>
                    <a:p>
                      <a:r>
                        <a:rPr lang="en-US" sz="1200" dirty="0">
                          <a:latin typeface="Helvetica" panose="020B0604020202020204" pitchFamily="34" charset="0"/>
                          <a:cs typeface="Helvetica" panose="020B0604020202020204" pitchFamily="34" charset="0"/>
                        </a:rPr>
                        <a:t>FTF</a:t>
                      </a:r>
                    </a:p>
                  </a:txBody>
                  <a:tcPr/>
                </a:tc>
                <a:tc>
                  <a:txBody>
                    <a:bodyPr/>
                    <a:lstStyle/>
                    <a:p>
                      <a:r>
                        <a:rPr lang="en-US" sz="1200" dirty="0">
                          <a:latin typeface="Helvetica" panose="020B0604020202020204" pitchFamily="34" charset="0"/>
                          <a:cs typeface="Helvetica" panose="020B0604020202020204" pitchFamily="34" charset="0"/>
                        </a:rPr>
                        <a:t>TEL</a:t>
                      </a:r>
                    </a:p>
                  </a:txBody>
                  <a:tcPr/>
                </a:tc>
                <a:tc>
                  <a:txBody>
                    <a:bodyPr/>
                    <a:lstStyle/>
                    <a:p>
                      <a:r>
                        <a:rPr lang="en-US" sz="1200" dirty="0">
                          <a:latin typeface="Helvetica" panose="020B0604020202020204" pitchFamily="34" charset="0"/>
                          <a:cs typeface="Helvetica" panose="020B0604020202020204" pitchFamily="34" charset="0"/>
                        </a:rPr>
                        <a:t>FTF</a:t>
                      </a:r>
                      <a:r>
                        <a:rPr lang="en-US" sz="1200" baseline="0" dirty="0">
                          <a:latin typeface="Helvetica" panose="020B0604020202020204" pitchFamily="34" charset="0"/>
                          <a:cs typeface="Helvetica" panose="020B0604020202020204" pitchFamily="34" charset="0"/>
                        </a:rPr>
                        <a:t> vs. TEL</a:t>
                      </a:r>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1016712396"/>
                  </a:ext>
                </a:extLst>
              </a:tr>
              <a:tr h="290831">
                <a:tc gridSpan="4">
                  <a:txBody>
                    <a:bodyPr/>
                    <a:lstStyle/>
                    <a:p>
                      <a:pPr algn="ctr"/>
                      <a:r>
                        <a:rPr lang="en-US" sz="1200" dirty="0">
                          <a:latin typeface="Helvetica" panose="020B0604020202020204" pitchFamily="34" charset="0"/>
                          <a:cs typeface="Helvetica" panose="020B0604020202020204" pitchFamily="34" charset="0"/>
                        </a:rPr>
                        <a:t>Number of words recalled</a:t>
                      </a: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086675600"/>
                  </a:ext>
                </a:extLst>
              </a:tr>
              <a:tr h="290831">
                <a:tc>
                  <a:txBody>
                    <a:bodyPr/>
                    <a:lstStyle/>
                    <a:p>
                      <a:r>
                        <a:rPr lang="en-US" sz="1200" dirty="0">
                          <a:latin typeface="Helvetica" panose="020B0604020202020204" pitchFamily="34" charset="0"/>
                          <a:cs typeface="Helvetica" panose="020B0604020202020204" pitchFamily="34" charset="0"/>
                        </a:rPr>
                        <a:t>FTF &amp; TEL</a:t>
                      </a:r>
                    </a:p>
                  </a:txBody>
                  <a:tcPr/>
                </a:tc>
                <a:tc>
                  <a:txBody>
                    <a:bodyPr/>
                    <a:lstStyle/>
                    <a:p>
                      <a:r>
                        <a:rPr lang="en-US" sz="1200" dirty="0">
                          <a:latin typeface="Helvetica" panose="020B0604020202020204" pitchFamily="34" charset="0"/>
                          <a:cs typeface="Helvetica" panose="020B0604020202020204" pitchFamily="34" charset="0"/>
                        </a:rPr>
                        <a:t>10.41 [0.071]</a:t>
                      </a:r>
                    </a:p>
                  </a:txBody>
                  <a:tcPr/>
                </a:tc>
                <a:tc>
                  <a:txBody>
                    <a:bodyPr/>
                    <a:lstStyle/>
                    <a:p>
                      <a:r>
                        <a:rPr lang="en-US" sz="1200" dirty="0">
                          <a:latin typeface="Helvetica" panose="020B0604020202020204" pitchFamily="34" charset="0"/>
                          <a:cs typeface="Helvetica" panose="020B0604020202020204" pitchFamily="34" charset="0"/>
                        </a:rPr>
                        <a:t>10.62 [0.072]</a:t>
                      </a:r>
                    </a:p>
                  </a:txBody>
                  <a:tcPr/>
                </a:tc>
                <a:tc>
                  <a:txBody>
                    <a:bodyPr/>
                    <a:lstStyle/>
                    <a:p>
                      <a:r>
                        <a:rPr lang="en-US" sz="1200" dirty="0">
                          <a:latin typeface="Helvetica" panose="020B0604020202020204" pitchFamily="34" charset="0"/>
                          <a:cs typeface="Helvetica" panose="020B0604020202020204" pitchFamily="34" charset="0"/>
                        </a:rPr>
                        <a:t>-0.21 [0.079] **</a:t>
                      </a:r>
                    </a:p>
                  </a:txBody>
                  <a:tcPr/>
                </a:tc>
                <a:extLst>
                  <a:ext uri="{0D108BD9-81ED-4DB2-BD59-A6C34878D82A}">
                    <a16:rowId xmlns:a16="http://schemas.microsoft.com/office/drawing/2014/main" val="3322656371"/>
                  </a:ext>
                </a:extLst>
              </a:tr>
              <a:tr h="290831">
                <a:tc>
                  <a:txBody>
                    <a:bodyPr/>
                    <a:lstStyle/>
                    <a:p>
                      <a:r>
                        <a:rPr lang="en-US" sz="1200" dirty="0">
                          <a:latin typeface="Helvetica" panose="020B0604020202020204" pitchFamily="34" charset="0"/>
                          <a:cs typeface="Helvetica" panose="020B0604020202020204" pitchFamily="34" charset="0"/>
                        </a:rPr>
                        <a:t>FTF only</a:t>
                      </a:r>
                    </a:p>
                  </a:txBody>
                  <a:tcPr>
                    <a:noFill/>
                  </a:tcPr>
                </a:tc>
                <a:tc>
                  <a:txBody>
                    <a:bodyPr/>
                    <a:lstStyle/>
                    <a:p>
                      <a:r>
                        <a:rPr lang="en-US" sz="1200" dirty="0">
                          <a:latin typeface="Helvetica" panose="020B0604020202020204" pitchFamily="34" charset="0"/>
                          <a:cs typeface="Helvetica" panose="020B0604020202020204" pitchFamily="34" charset="0"/>
                        </a:rPr>
                        <a:t>7.80 [0.276]</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3714120019"/>
                  </a:ext>
                </a:extLst>
              </a:tr>
              <a:tr h="290831">
                <a:tc>
                  <a:txBody>
                    <a:bodyPr/>
                    <a:lstStyle/>
                    <a:p>
                      <a:r>
                        <a:rPr lang="en-US" sz="1200" dirty="0">
                          <a:latin typeface="Helvetica" panose="020B0604020202020204" pitchFamily="34" charset="0"/>
                          <a:cs typeface="Helvetica" panose="020B0604020202020204" pitchFamily="34" charset="0"/>
                        </a:rPr>
                        <a:t>TEL only</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Helvetica" panose="020B0604020202020204" pitchFamily="34" charset="0"/>
                          <a:cs typeface="Helvetica" panose="020B0604020202020204" pitchFamily="34" charset="0"/>
                        </a:rPr>
                        <a:t>10.65 [0.207]</a:t>
                      </a:r>
                    </a:p>
                  </a:txBody>
                  <a:tcPr/>
                </a:tc>
                <a:tc>
                  <a:txBody>
                    <a:bodyPr/>
                    <a:lstStyle/>
                    <a:p>
                      <a:endParaRPr lang="en-US" sz="120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1407617855"/>
                  </a:ext>
                </a:extLst>
              </a:tr>
              <a:tr h="290831">
                <a:tc gridSpan="4">
                  <a:txBody>
                    <a:bodyPr/>
                    <a:lstStyle/>
                    <a:p>
                      <a:pPr algn="ctr"/>
                      <a:r>
                        <a:rPr lang="en-US" sz="1200" dirty="0">
                          <a:latin typeface="Helvetica" panose="020B0604020202020204" pitchFamily="34" charset="0"/>
                          <a:cs typeface="Helvetica" panose="020B0604020202020204" pitchFamily="34" charset="0"/>
                        </a:rPr>
                        <a:t>Depressed</a:t>
                      </a:r>
                    </a:p>
                  </a:txBody>
                  <a:tcPr>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702738365"/>
                  </a:ext>
                </a:extLst>
              </a:tr>
              <a:tr h="290831">
                <a:tc>
                  <a:txBody>
                    <a:bodyPr/>
                    <a:lstStyle/>
                    <a:p>
                      <a:r>
                        <a:rPr lang="en-US" sz="1200" dirty="0">
                          <a:latin typeface="Helvetica" panose="020B0604020202020204" pitchFamily="34" charset="0"/>
                          <a:cs typeface="Helvetica" panose="020B0604020202020204" pitchFamily="34" charset="0"/>
                        </a:rPr>
                        <a:t>FTF &amp; TEL</a:t>
                      </a:r>
                    </a:p>
                  </a:txBody>
                  <a:tcPr/>
                </a:tc>
                <a:tc>
                  <a:txBody>
                    <a:bodyPr/>
                    <a:lstStyle/>
                    <a:p>
                      <a:r>
                        <a:rPr lang="en-US" sz="1200" dirty="0">
                          <a:latin typeface="Helvetica" panose="020B0604020202020204" pitchFamily="34" charset="0"/>
                          <a:cs typeface="Helvetica" panose="020B0604020202020204" pitchFamily="34" charset="0"/>
                        </a:rPr>
                        <a:t>0.13 [0.006]</a:t>
                      </a:r>
                    </a:p>
                  </a:txBody>
                  <a:tcPr/>
                </a:tc>
                <a:tc>
                  <a:txBody>
                    <a:bodyPr/>
                    <a:lstStyle/>
                    <a:p>
                      <a:r>
                        <a:rPr lang="en-US" sz="1200" dirty="0">
                          <a:latin typeface="Helvetica" panose="020B0604020202020204" pitchFamily="34" charset="0"/>
                          <a:cs typeface="Helvetica" panose="020B0604020202020204" pitchFamily="34" charset="0"/>
                        </a:rPr>
                        <a:t>0.12 [0.007]</a:t>
                      </a:r>
                    </a:p>
                  </a:txBody>
                  <a:tcPr/>
                </a:tc>
                <a:tc>
                  <a:txBody>
                    <a:bodyPr/>
                    <a:lstStyle/>
                    <a:p>
                      <a:r>
                        <a:rPr lang="en-US" sz="1200" dirty="0">
                          <a:latin typeface="Helvetica" panose="020B0604020202020204" pitchFamily="34" charset="0"/>
                          <a:cs typeface="Helvetica" panose="020B0604020202020204" pitchFamily="34" charset="0"/>
                        </a:rPr>
                        <a:t>0.002 [0.009]</a:t>
                      </a:r>
                    </a:p>
                  </a:txBody>
                  <a:tcPr/>
                </a:tc>
                <a:extLst>
                  <a:ext uri="{0D108BD9-81ED-4DB2-BD59-A6C34878D82A}">
                    <a16:rowId xmlns:a16="http://schemas.microsoft.com/office/drawing/2014/main" val="1378733186"/>
                  </a:ext>
                </a:extLst>
              </a:tr>
              <a:tr h="290831">
                <a:tc>
                  <a:txBody>
                    <a:bodyPr/>
                    <a:lstStyle/>
                    <a:p>
                      <a:r>
                        <a:rPr lang="en-US" sz="1200" dirty="0">
                          <a:latin typeface="Helvetica" panose="020B0604020202020204" pitchFamily="34" charset="0"/>
                          <a:cs typeface="Helvetica" panose="020B0604020202020204" pitchFamily="34" charset="0"/>
                        </a:rPr>
                        <a:t>FTF only</a:t>
                      </a:r>
                    </a:p>
                  </a:txBody>
                  <a:tcPr>
                    <a:noFill/>
                  </a:tcPr>
                </a:tc>
                <a:tc>
                  <a:txBody>
                    <a:bodyPr/>
                    <a:lstStyle/>
                    <a:p>
                      <a:r>
                        <a:rPr lang="en-US" sz="1200" dirty="0">
                          <a:latin typeface="Helvetica" panose="020B0604020202020204" pitchFamily="34" charset="0"/>
                          <a:cs typeface="Helvetica" panose="020B0604020202020204" pitchFamily="34" charset="0"/>
                        </a:rPr>
                        <a:t>0.23</a:t>
                      </a:r>
                      <a:r>
                        <a:rPr lang="en-US" sz="1200" baseline="0" dirty="0">
                          <a:latin typeface="Helvetica" panose="020B0604020202020204" pitchFamily="34" charset="0"/>
                          <a:cs typeface="Helvetica" panose="020B0604020202020204" pitchFamily="34" charset="0"/>
                        </a:rPr>
                        <a:t> [0.029]</a:t>
                      </a:r>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2777343124"/>
                  </a:ext>
                </a:extLst>
              </a:tr>
              <a:tr h="290831">
                <a:tc>
                  <a:txBody>
                    <a:bodyPr/>
                    <a:lstStyle/>
                    <a:p>
                      <a:r>
                        <a:rPr lang="en-US" sz="1200" dirty="0">
                          <a:latin typeface="Helvetica" panose="020B0604020202020204" pitchFamily="34" charset="0"/>
                          <a:cs typeface="Helvetica" panose="020B0604020202020204" pitchFamily="34" charset="0"/>
                        </a:rPr>
                        <a:t>TEL only</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0.131 [0.02]</a:t>
                      </a:r>
                    </a:p>
                  </a:txBody>
                  <a:tcPr/>
                </a:tc>
                <a:tc>
                  <a:txBody>
                    <a:bodyPr/>
                    <a:lstStyle/>
                    <a:p>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913638867"/>
                  </a:ext>
                </a:extLst>
              </a:tr>
              <a:tr h="290831">
                <a:tc gridSpan="4">
                  <a:txBody>
                    <a:bodyPr/>
                    <a:lstStyle/>
                    <a:p>
                      <a:pPr algn="ctr"/>
                      <a:r>
                        <a:rPr lang="en-US" sz="1200" dirty="0">
                          <a:latin typeface="Helvetica" panose="020B0604020202020204" pitchFamily="34" charset="0"/>
                          <a:cs typeface="Helvetica" panose="020B0604020202020204" pitchFamily="34" charset="0"/>
                        </a:rPr>
                        <a:t>BMI</a:t>
                      </a:r>
                    </a:p>
                  </a:txBody>
                  <a:tcPr>
                    <a:solidFill>
                      <a:schemeClr val="bg1">
                        <a:lumMod val="95000"/>
                      </a:schemeClr>
                    </a:solidFill>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308017794"/>
                  </a:ext>
                </a:extLst>
              </a:tr>
              <a:tr h="290831">
                <a:tc>
                  <a:txBody>
                    <a:bodyPr/>
                    <a:lstStyle/>
                    <a:p>
                      <a:r>
                        <a:rPr lang="en-US" sz="1200" dirty="0">
                          <a:latin typeface="Helvetica" panose="020B0604020202020204" pitchFamily="34" charset="0"/>
                          <a:cs typeface="Helvetica" panose="020B0604020202020204" pitchFamily="34" charset="0"/>
                        </a:rPr>
                        <a:t>FTF &amp; TEL</a:t>
                      </a:r>
                    </a:p>
                  </a:txBody>
                  <a:tcPr/>
                </a:tc>
                <a:tc>
                  <a:txBody>
                    <a:bodyPr/>
                    <a:lstStyle/>
                    <a:p>
                      <a:r>
                        <a:rPr lang="en-US" sz="1200" dirty="0">
                          <a:latin typeface="Helvetica" panose="020B0604020202020204" pitchFamily="34" charset="0"/>
                          <a:cs typeface="Helvetica" panose="020B0604020202020204" pitchFamily="34" charset="0"/>
                        </a:rPr>
                        <a:t>28.59 [0.146]</a:t>
                      </a:r>
                    </a:p>
                  </a:txBody>
                  <a:tcPr/>
                </a:tc>
                <a:tc>
                  <a:txBody>
                    <a:bodyPr/>
                    <a:lstStyle/>
                    <a:p>
                      <a:r>
                        <a:rPr lang="en-US" sz="1200" dirty="0">
                          <a:latin typeface="Helvetica" panose="020B0604020202020204" pitchFamily="34" charset="0"/>
                          <a:cs typeface="Helvetica" panose="020B0604020202020204" pitchFamily="34" charset="0"/>
                        </a:rPr>
                        <a:t>28.36 [0.120]</a:t>
                      </a:r>
                    </a:p>
                  </a:txBody>
                  <a:tcPr/>
                </a:tc>
                <a:tc>
                  <a:txBody>
                    <a:bodyPr/>
                    <a:lstStyle/>
                    <a:p>
                      <a:r>
                        <a:rPr lang="en-US" sz="1200" dirty="0">
                          <a:latin typeface="Helvetica" panose="020B0604020202020204" pitchFamily="34" charset="0"/>
                          <a:cs typeface="Helvetica" panose="020B0604020202020204" pitchFamily="34" charset="0"/>
                        </a:rPr>
                        <a:t>0.235 [0.180]</a:t>
                      </a:r>
                    </a:p>
                  </a:txBody>
                  <a:tcPr/>
                </a:tc>
                <a:extLst>
                  <a:ext uri="{0D108BD9-81ED-4DB2-BD59-A6C34878D82A}">
                    <a16:rowId xmlns:a16="http://schemas.microsoft.com/office/drawing/2014/main" val="4132104646"/>
                  </a:ext>
                </a:extLst>
              </a:tr>
              <a:tr h="290831">
                <a:tc>
                  <a:txBody>
                    <a:bodyPr/>
                    <a:lstStyle/>
                    <a:p>
                      <a:r>
                        <a:rPr lang="en-US" sz="1200" dirty="0">
                          <a:latin typeface="Helvetica" panose="020B0604020202020204" pitchFamily="34" charset="0"/>
                          <a:cs typeface="Helvetica" panose="020B0604020202020204" pitchFamily="34" charset="0"/>
                        </a:rPr>
                        <a:t>FTF only</a:t>
                      </a:r>
                    </a:p>
                  </a:txBody>
                  <a:tcPr>
                    <a:noFill/>
                  </a:tcPr>
                </a:tc>
                <a:tc>
                  <a:txBody>
                    <a:bodyPr/>
                    <a:lstStyle/>
                    <a:p>
                      <a:r>
                        <a:rPr lang="en-US" sz="1200" dirty="0">
                          <a:latin typeface="Helvetica" panose="020B0604020202020204" pitchFamily="34" charset="0"/>
                          <a:cs typeface="Helvetica" panose="020B0604020202020204" pitchFamily="34" charset="0"/>
                        </a:rPr>
                        <a:t>31.05 [0.721]</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464091273"/>
                  </a:ext>
                </a:extLst>
              </a:tr>
              <a:tr h="290831">
                <a:tc>
                  <a:txBody>
                    <a:bodyPr/>
                    <a:lstStyle/>
                    <a:p>
                      <a:r>
                        <a:rPr lang="en-US" sz="1200" dirty="0">
                          <a:latin typeface="Helvetica" panose="020B0604020202020204" pitchFamily="34" charset="0"/>
                          <a:cs typeface="Helvetica" panose="020B0604020202020204" pitchFamily="34" charset="0"/>
                        </a:rPr>
                        <a:t>TEL only</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31.06 [0.491]</a:t>
                      </a:r>
                    </a:p>
                  </a:txBody>
                  <a:tcPr/>
                </a:tc>
                <a:tc>
                  <a:txBody>
                    <a:bodyPr/>
                    <a:lstStyle/>
                    <a:p>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573153041"/>
                  </a:ext>
                </a:extLst>
              </a:tr>
              <a:tr h="290831">
                <a:tc gridSpan="4">
                  <a:txBody>
                    <a:bodyPr/>
                    <a:lstStyle/>
                    <a:p>
                      <a:pPr algn="ctr"/>
                      <a:r>
                        <a:rPr lang="en-US" sz="1200" dirty="0">
                          <a:latin typeface="Helvetica" panose="020B0604020202020204" pitchFamily="34" charset="0"/>
                          <a:cs typeface="Helvetica" panose="020B0604020202020204" pitchFamily="34" charset="0"/>
                        </a:rPr>
                        <a:t>Self-reported</a:t>
                      </a:r>
                      <a:r>
                        <a:rPr lang="en-US" sz="1200" baseline="0" dirty="0">
                          <a:latin typeface="Helvetica" panose="020B0604020202020204" pitchFamily="34" charset="0"/>
                          <a:cs typeface="Helvetica" panose="020B0604020202020204" pitchFamily="34" charset="0"/>
                        </a:rPr>
                        <a:t> health</a:t>
                      </a:r>
                      <a:endParaRPr lang="en-US" sz="1200" dirty="0">
                        <a:latin typeface="Helvetica" panose="020B0604020202020204" pitchFamily="34" charset="0"/>
                        <a:cs typeface="Helvetica" panose="020B0604020202020204" pitchFamily="34" charset="0"/>
                      </a:endParaRPr>
                    </a:p>
                  </a:txBody>
                  <a:tcPr>
                    <a:solidFill>
                      <a:schemeClr val="bg1">
                        <a:lumMod val="9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964470328"/>
                  </a:ext>
                </a:extLst>
              </a:tr>
              <a:tr h="290831">
                <a:tc>
                  <a:txBody>
                    <a:bodyPr/>
                    <a:lstStyle/>
                    <a:p>
                      <a:r>
                        <a:rPr lang="en-US" sz="1200" dirty="0">
                          <a:latin typeface="Helvetica" panose="020B0604020202020204" pitchFamily="34" charset="0"/>
                          <a:cs typeface="Helvetica" panose="020B0604020202020204" pitchFamily="34" charset="0"/>
                        </a:rPr>
                        <a:t>FTF &amp; TEL</a:t>
                      </a:r>
                    </a:p>
                  </a:txBody>
                  <a:tcPr/>
                </a:tc>
                <a:tc>
                  <a:txBody>
                    <a:bodyPr/>
                    <a:lstStyle/>
                    <a:p>
                      <a:r>
                        <a:rPr lang="en-US" sz="1200" dirty="0">
                          <a:latin typeface="Helvetica" panose="020B0604020202020204" pitchFamily="34" charset="0"/>
                          <a:cs typeface="Helvetica" panose="020B0604020202020204" pitchFamily="34" charset="0"/>
                        </a:rPr>
                        <a:t>0.42 [0.010]</a:t>
                      </a:r>
                    </a:p>
                  </a:txBody>
                  <a:tcPr/>
                </a:tc>
                <a:tc>
                  <a:txBody>
                    <a:bodyPr/>
                    <a:lstStyle/>
                    <a:p>
                      <a:r>
                        <a:rPr lang="en-US" sz="1200" dirty="0">
                          <a:latin typeface="Helvetica" panose="020B0604020202020204" pitchFamily="34" charset="0"/>
                          <a:cs typeface="Helvetica" panose="020B0604020202020204" pitchFamily="34" charset="0"/>
                        </a:rPr>
                        <a:t>0.46 [0.010]</a:t>
                      </a:r>
                    </a:p>
                  </a:txBody>
                  <a:tcPr/>
                </a:tc>
                <a:tc>
                  <a:txBody>
                    <a:bodyPr/>
                    <a:lstStyle/>
                    <a:p>
                      <a:r>
                        <a:rPr lang="en-US" sz="1200" dirty="0">
                          <a:latin typeface="Helvetica" panose="020B0604020202020204" pitchFamily="34" charset="0"/>
                          <a:cs typeface="Helvetica" panose="020B0604020202020204" pitchFamily="34" charset="0"/>
                        </a:rPr>
                        <a:t>-0.04</a:t>
                      </a:r>
                      <a:r>
                        <a:rPr lang="en-US" sz="1200" baseline="0" dirty="0">
                          <a:latin typeface="Helvetica" panose="020B0604020202020204" pitchFamily="34" charset="0"/>
                          <a:cs typeface="Helvetica" panose="020B0604020202020204" pitchFamily="34" charset="0"/>
                        </a:rPr>
                        <a:t> [0.013]**</a:t>
                      </a:r>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1939656360"/>
                  </a:ext>
                </a:extLst>
              </a:tr>
              <a:tr h="290831">
                <a:tc>
                  <a:txBody>
                    <a:bodyPr/>
                    <a:lstStyle/>
                    <a:p>
                      <a:r>
                        <a:rPr lang="en-US" sz="1200" dirty="0">
                          <a:latin typeface="Helvetica" panose="020B0604020202020204" pitchFamily="34" charset="0"/>
                          <a:cs typeface="Helvetica" panose="020B0604020202020204" pitchFamily="34" charset="0"/>
                        </a:rPr>
                        <a:t>FTF only</a:t>
                      </a:r>
                    </a:p>
                  </a:txBody>
                  <a:tcPr>
                    <a:noFill/>
                  </a:tcPr>
                </a:tc>
                <a:tc>
                  <a:txBody>
                    <a:bodyPr/>
                    <a:lstStyle/>
                    <a:p>
                      <a:r>
                        <a:rPr lang="en-US" sz="1200" dirty="0">
                          <a:latin typeface="Helvetica" panose="020B0604020202020204" pitchFamily="34" charset="0"/>
                          <a:cs typeface="Helvetica" panose="020B0604020202020204" pitchFamily="34" charset="0"/>
                        </a:rPr>
                        <a:t>0.26 [0.032]</a:t>
                      </a: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tc>
                  <a:txBody>
                    <a:bodyPr/>
                    <a:lstStyle/>
                    <a:p>
                      <a:endParaRPr lang="en-US" sz="1200" dirty="0">
                        <a:latin typeface="Helvetica" panose="020B0604020202020204" pitchFamily="34" charset="0"/>
                        <a:cs typeface="Helvetica" panose="020B0604020202020204" pitchFamily="34" charset="0"/>
                      </a:endParaRPr>
                    </a:p>
                  </a:txBody>
                  <a:tcPr>
                    <a:noFill/>
                  </a:tcPr>
                </a:tc>
                <a:extLst>
                  <a:ext uri="{0D108BD9-81ED-4DB2-BD59-A6C34878D82A}">
                    <a16:rowId xmlns:a16="http://schemas.microsoft.com/office/drawing/2014/main" val="144016258"/>
                  </a:ext>
                </a:extLst>
              </a:tr>
              <a:tr h="290831">
                <a:tc>
                  <a:txBody>
                    <a:bodyPr/>
                    <a:lstStyle/>
                    <a:p>
                      <a:r>
                        <a:rPr lang="en-US" sz="1200" dirty="0">
                          <a:latin typeface="Helvetica" panose="020B0604020202020204" pitchFamily="34" charset="0"/>
                          <a:cs typeface="Helvetica" panose="020B0604020202020204" pitchFamily="34" charset="0"/>
                        </a:rPr>
                        <a:t>TEL only</a:t>
                      </a:r>
                    </a:p>
                  </a:txBody>
                  <a:tcPr/>
                </a:tc>
                <a:tc>
                  <a:txBody>
                    <a:bodyPr/>
                    <a:lstStyle/>
                    <a:p>
                      <a:endParaRPr lang="en-US" sz="1200" dirty="0">
                        <a:latin typeface="Helvetica" panose="020B0604020202020204" pitchFamily="34" charset="0"/>
                        <a:cs typeface="Helvetica" panose="020B0604020202020204" pitchFamily="34" charset="0"/>
                      </a:endParaRPr>
                    </a:p>
                  </a:txBody>
                  <a:tcPr/>
                </a:tc>
                <a:tc>
                  <a:txBody>
                    <a:bodyPr/>
                    <a:lstStyle/>
                    <a:p>
                      <a:r>
                        <a:rPr lang="en-US" sz="1200" dirty="0">
                          <a:latin typeface="Helvetica" panose="020B0604020202020204" pitchFamily="34" charset="0"/>
                          <a:cs typeface="Helvetica" panose="020B0604020202020204" pitchFamily="34" charset="0"/>
                        </a:rPr>
                        <a:t>0.415 [0.029]</a:t>
                      </a:r>
                    </a:p>
                  </a:txBody>
                  <a:tcPr/>
                </a:tc>
                <a:tc>
                  <a:txBody>
                    <a:bodyPr/>
                    <a:lstStyle/>
                    <a:p>
                      <a:endParaRPr lang="en-US" sz="1200"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4171876137"/>
                  </a:ext>
                </a:extLst>
              </a:tr>
            </a:tbl>
          </a:graphicData>
        </a:graphic>
      </p:graphicFrame>
      <p:sp>
        <p:nvSpPr>
          <p:cNvPr id="5" name="TextBox 4"/>
          <p:cNvSpPr txBox="1"/>
          <p:nvPr/>
        </p:nvSpPr>
        <p:spPr>
          <a:xfrm>
            <a:off x="0" y="2140395"/>
            <a:ext cx="2539092" cy="1107996"/>
          </a:xfrm>
          <a:prstGeom prst="rect">
            <a:avLst/>
          </a:prstGeom>
          <a:noFill/>
        </p:spPr>
        <p:txBody>
          <a:bodyPr wrap="square" rtlCol="0">
            <a:spAutoFit/>
          </a:bodyPr>
          <a:lstStyle/>
          <a:p>
            <a:r>
              <a:rPr lang="en-US" sz="1600" dirty="0">
                <a:latin typeface="Helvetica" panose="020B0604020202020204" pitchFamily="34" charset="0"/>
                <a:cs typeface="Helvetica" panose="020B0604020202020204" pitchFamily="34" charset="0"/>
              </a:rPr>
              <a:t>In TEL, </a:t>
            </a:r>
          </a:p>
          <a:p>
            <a:r>
              <a:rPr lang="en-US" sz="1600" dirty="0" err="1">
                <a:latin typeface="Helvetica" panose="020B0604020202020204" pitchFamily="34" charset="0"/>
                <a:cs typeface="Helvetica" panose="020B0604020202020204" pitchFamily="34" charset="0"/>
              </a:rPr>
              <a:t>Rs</a:t>
            </a:r>
            <a:r>
              <a:rPr lang="en-US" sz="1600" dirty="0">
                <a:latin typeface="Helvetica" panose="020B0604020202020204" pitchFamily="34" charset="0"/>
                <a:cs typeface="Helvetica" panose="020B0604020202020204" pitchFamily="34" charset="0"/>
              </a:rPr>
              <a:t> recalled more words and reported better health</a:t>
            </a:r>
          </a:p>
          <a:p>
            <a:endParaRPr lang="en-US" dirty="0">
              <a:latin typeface="Helvetica" panose="020B0604020202020204" pitchFamily="34" charset="0"/>
              <a:cs typeface="Helvetica" panose="020B0604020202020204" pitchFamily="34" charset="0"/>
            </a:endParaRPr>
          </a:p>
        </p:txBody>
      </p:sp>
      <p:sp>
        <p:nvSpPr>
          <p:cNvPr id="7" name="TextBox 6">
            <a:extLst>
              <a:ext uri="{FF2B5EF4-FFF2-40B4-BE49-F238E27FC236}">
                <a16:creationId xmlns:a16="http://schemas.microsoft.com/office/drawing/2014/main" id="{32D0F87F-F311-76E2-E552-537DB62FB8AE}"/>
              </a:ext>
            </a:extLst>
          </p:cNvPr>
          <p:cNvSpPr txBox="1"/>
          <p:nvPr/>
        </p:nvSpPr>
        <p:spPr>
          <a:xfrm>
            <a:off x="2618606" y="633086"/>
            <a:ext cx="6096000" cy="874644"/>
          </a:xfrm>
          <a:prstGeom prst="rect">
            <a:avLst/>
          </a:prstGeom>
          <a:noFill/>
          <a:ln w="19050">
            <a:solidFill>
              <a:schemeClr val="accent2"/>
            </a:solidFill>
          </a:ln>
        </p:spPr>
        <p:txBody>
          <a:bodyPr wrap="square" rtlCol="0">
            <a:spAutoFit/>
          </a:bodyPr>
          <a:lstStyle/>
          <a:p>
            <a:endParaRPr lang="en-US" dirty="0"/>
          </a:p>
        </p:txBody>
      </p:sp>
    </p:spTree>
    <p:extLst>
      <p:ext uri="{BB962C8B-B14F-4D97-AF65-F5344CB8AC3E}">
        <p14:creationId xmlns:p14="http://schemas.microsoft.com/office/powerpoint/2010/main" val="3175646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E354A-9B25-D1A1-5C48-AD5EC7A44B19}"/>
              </a:ext>
            </a:extLst>
          </p:cNvPr>
          <p:cNvSpPr txBox="1">
            <a:spLocks/>
          </p:cNvSpPr>
          <p:nvPr/>
        </p:nvSpPr>
        <p:spPr bwMode="auto">
          <a:xfrm>
            <a:off x="0" y="0"/>
            <a:ext cx="9144000" cy="533400"/>
          </a:xfrm>
          <a:prstGeom prst="rect">
            <a:avLst/>
          </a:prstGeom>
          <a:noFill/>
          <a:ln w="9525">
            <a:noFill/>
            <a:miter lim="800000"/>
            <a:headEnd/>
            <a:tailEnd/>
          </a:ln>
        </p:spPr>
        <p:txBody>
          <a:bodyPr/>
          <a:lstStyle/>
          <a:p>
            <a:r>
              <a:rPr lang="en-US" sz="2600" b="1" dirty="0">
                <a:latin typeface="HelveticaNeue Condensed" pitchFamily="2" charset="0"/>
              </a:rPr>
              <a:t>2018 Analysis</a:t>
            </a:r>
            <a:endParaRPr lang="en-US" sz="2600" b="1" dirty="0">
              <a:latin typeface="HelveticaNeue Condensed"/>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9" name="TextBox 18"/>
              <p:cNvSpPr txBox="1"/>
              <p:nvPr/>
            </p:nvSpPr>
            <p:spPr>
              <a:xfrm>
                <a:off x="1" y="815924"/>
                <a:ext cx="9144000" cy="3837845"/>
              </a:xfrm>
              <a:prstGeom prst="rect">
                <a:avLst/>
              </a:prstGeom>
              <a:noFill/>
            </p:spPr>
            <p:txBody>
              <a:bodyPr wrap="square" rtlCol="0">
                <a:spAutoFit/>
              </a:bodyPr>
              <a:lstStyle/>
              <a:p>
                <a:pPr marL="342900" indent="-342900">
                  <a:buAutoNum type="arabicPeriod"/>
                </a:pPr>
                <a:r>
                  <a:rPr lang="en-US" sz="1600" dirty="0">
                    <a:latin typeface="Helvetica" panose="020B0604020202020204" pitchFamily="34" charset="0"/>
                    <a:cs typeface="Helvetica" panose="020B0604020202020204" pitchFamily="34" charset="0"/>
                  </a:rPr>
                  <a:t>For each outcome variable, jointly impute </a:t>
                </a:r>
                <a14:m>
                  <m:oMath xmlns:m="http://schemas.openxmlformats.org/officeDocument/2006/math">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𝑅</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𝑡</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𝑓</m:t>
                        </m:r>
                      </m:sup>
                    </m:sSubSup>
                    <m:r>
                      <a:rPr lang="en-US" sz="1600" i="1">
                        <a:latin typeface="Cambria Math" panose="02040503050406030204" pitchFamily="18" charset="0"/>
                      </a:rPr>
                      <m:t>,</m:t>
                    </m:r>
                    <m:sSubSup>
                      <m:sSubSupPr>
                        <m:ctrlPr>
                          <a:rPr lang="en-US" sz="1600" i="1">
                            <a:latin typeface="Cambria Math" panose="02040503050406030204" pitchFamily="18" charset="0"/>
                          </a:rPr>
                        </m:ctrlPr>
                      </m:sSubSupPr>
                      <m:e>
                        <m:r>
                          <a:rPr lang="en-US" sz="1600" i="1">
                            <a:latin typeface="Cambria Math" panose="02040503050406030204" pitchFamily="18" charset="0"/>
                          </a:rPr>
                          <m:t>𝑌</m:t>
                        </m:r>
                      </m:e>
                      <m:sub>
                        <m:r>
                          <a:rPr lang="en-US" sz="1600" i="1">
                            <a:latin typeface="Cambria Math" panose="02040503050406030204" pitchFamily="18" charset="0"/>
                          </a:rPr>
                          <m:t>2</m:t>
                        </m:r>
                      </m:sub>
                      <m:sup>
                        <m:r>
                          <a:rPr lang="en-US" sz="1600" i="1">
                            <a:latin typeface="Cambria Math" panose="02040503050406030204" pitchFamily="18" charset="0"/>
                          </a:rPr>
                          <m:t>𝑤</m:t>
                        </m:r>
                      </m:sup>
                    </m:sSubSup>
                  </m:oMath>
                </a14:m>
                <a:endParaRPr lang="en-US" sz="1600" dirty="0">
                  <a:latin typeface="Helvetica" panose="020B0604020202020204" pitchFamily="34" charset="0"/>
                  <a:cs typeface="Helvetica" panose="020B0604020202020204" pitchFamily="34" charset="0"/>
                </a:endParaRPr>
              </a:p>
              <a:p>
                <a:pPr marL="342900" indent="-342900">
                  <a:buAutoNum type="arabicPeriod"/>
                </a:pPr>
                <a:endParaRPr lang="en-US" sz="1600" dirty="0">
                  <a:latin typeface="Helvetica" panose="020B0604020202020204" pitchFamily="34" charset="0"/>
                  <a:cs typeface="Helvetica" panose="020B0604020202020204" pitchFamily="34" charset="0"/>
                </a:endParaRPr>
              </a:p>
              <a:p>
                <a:r>
                  <a:rPr lang="en-US" sz="1600" b="0" dirty="0">
                    <a:latin typeface="Helvetica" panose="020B0604020202020204" pitchFamily="34" charset="0"/>
                    <a:cs typeface="Helvetica" panose="020B0604020202020204" pitchFamily="34" charset="0"/>
                  </a:rPr>
                  <a:t>2.    For each imputed dataset </a:t>
                </a:r>
                <a14:m>
                  <m:oMath xmlns:m="http://schemas.openxmlformats.org/officeDocument/2006/math">
                    <m:r>
                      <a:rPr lang="en-US" sz="1600" b="0" i="1" smtClean="0">
                        <a:latin typeface="Cambria Math" panose="02040503050406030204" pitchFamily="18" charset="0"/>
                      </a:rPr>
                      <m:t>𝑙</m:t>
                    </m:r>
                  </m:oMath>
                </a14:m>
                <a:r>
                  <a:rPr lang="en-US" sz="1600" b="0" dirty="0">
                    <a:latin typeface="Helvetica" panose="020B0604020202020204" pitchFamily="34" charset="0"/>
                    <a:cs typeface="Helvetica" panose="020B0604020202020204" pitchFamily="34" charset="0"/>
                  </a:rPr>
                  <a:t>, compute </a:t>
                </a:r>
              </a:p>
              <a:p>
                <a:pPr lvl="1"/>
                <a:r>
                  <a:rPr lang="en-US" sz="1600" b="0" dirty="0">
                    <a:latin typeface="Helvetica" panose="020B0604020202020204" pitchFamily="34" charset="0"/>
                    <a:cs typeface="Helvetica" panose="020B0604020202020204" pitchFamily="34" charset="0"/>
                  </a:rPr>
                  <a:t>1) stratum-specific estimates</a:t>
                </a:r>
                <a:endParaRPr lang="en-US" sz="1600" dirty="0"/>
              </a:p>
              <a:p>
                <a:pPr lvl="1"/>
                <a:r>
                  <a:rPr lang="en-US" sz="1600" dirty="0">
                    <a:latin typeface="Helvetica" panose="020B0604020202020204" pitchFamily="34" charset="0"/>
                    <a:cs typeface="Helvetica" panose="020B0604020202020204" pitchFamily="34" charset="0"/>
                  </a:rPr>
                  <a:t>2) estimates averaged across strata (weighted by estimated population size of each stratum)</a:t>
                </a: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endParaRPr lang="en-US" sz="1600" dirty="0">
                  <a:latin typeface="Helvetica" panose="020B0604020202020204" pitchFamily="34" charset="0"/>
                  <a:cs typeface="Helvetica" panose="020B0604020202020204" pitchFamily="34" charset="0"/>
                </a:endParaRPr>
              </a:p>
              <a:p>
                <a:r>
                  <a:rPr lang="en-US" sz="1600" dirty="0">
                    <a:latin typeface="Helvetica" panose="020B0604020202020204" pitchFamily="34" charset="0"/>
                    <a:cs typeface="Helvetica" panose="020B0604020202020204" pitchFamily="34" charset="0"/>
                  </a:rPr>
                  <a:t>   </a:t>
                </a:r>
              </a:p>
              <a:p>
                <a:r>
                  <a:rPr lang="en-US" sz="1600" dirty="0">
                    <a:latin typeface="Helvetica" panose="020B0604020202020204" pitchFamily="34" charset="0"/>
                    <a:cs typeface="Helvetica" panose="020B0604020202020204" pitchFamily="34" charset="0"/>
                  </a:rPr>
                  <a:t>3.    Use Rubin’s combining rule to combine estimates across imputed datasets</a:t>
                </a:r>
                <a:endParaRPr lang="en-US" sz="1600" dirty="0"/>
              </a:p>
            </p:txBody>
          </p:sp>
        </mc:Choice>
        <mc:Fallback xmlns="">
          <p:sp>
            <p:nvSpPr>
              <p:cNvPr id="19" name="TextBox 18"/>
              <p:cNvSpPr txBox="1">
                <a:spLocks noRot="1" noChangeAspect="1" noMove="1" noResize="1" noEditPoints="1" noAdjustHandles="1" noChangeArrowheads="1" noChangeShapeType="1" noTextEdit="1"/>
              </p:cNvSpPr>
              <p:nvPr/>
            </p:nvSpPr>
            <p:spPr>
              <a:xfrm>
                <a:off x="1" y="815924"/>
                <a:ext cx="9144000" cy="3837845"/>
              </a:xfrm>
              <a:prstGeom prst="rect">
                <a:avLst/>
              </a:prstGeom>
              <a:blipFill>
                <a:blip r:embed="rId3"/>
                <a:stretch>
                  <a:fillRect l="-417" b="-9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3" name="Table 2"/>
              <p:cNvGraphicFramePr>
                <a:graphicFrameLocks noGrp="1"/>
              </p:cNvGraphicFramePr>
              <p:nvPr>
                <p:extLst>
                  <p:ext uri="{D42A27DB-BD31-4B8C-83A1-F6EECF244321}">
                    <p14:modId xmlns:p14="http://schemas.microsoft.com/office/powerpoint/2010/main" val="1143957161"/>
                  </p:ext>
                </p:extLst>
              </p:nvPr>
            </p:nvGraphicFramePr>
            <p:xfrm>
              <a:off x="833361" y="2248806"/>
              <a:ext cx="6947808" cy="1918610"/>
            </p:xfrm>
            <a:graphic>
              <a:graphicData uri="http://schemas.openxmlformats.org/drawingml/2006/table">
                <a:tbl>
                  <a:tblPr firstRow="1" firstCol="1" bandRow="1">
                    <a:tableStyleId>{9D7B26C5-4107-4FEC-AEDC-1716B250A1EF}</a:tableStyleId>
                  </a:tblPr>
                  <a:tblGrid>
                    <a:gridCol w="1176297">
                      <a:extLst>
                        <a:ext uri="{9D8B030D-6E8A-4147-A177-3AD203B41FA5}">
                          <a16:colId xmlns:a16="http://schemas.microsoft.com/office/drawing/2014/main" val="1904047046"/>
                        </a:ext>
                      </a:extLst>
                    </a:gridCol>
                    <a:gridCol w="1020251">
                      <a:extLst>
                        <a:ext uri="{9D8B030D-6E8A-4147-A177-3AD203B41FA5}">
                          <a16:colId xmlns:a16="http://schemas.microsoft.com/office/drawing/2014/main" val="3949580599"/>
                        </a:ext>
                      </a:extLst>
                    </a:gridCol>
                    <a:gridCol w="1022480">
                      <a:extLst>
                        <a:ext uri="{9D8B030D-6E8A-4147-A177-3AD203B41FA5}">
                          <a16:colId xmlns:a16="http://schemas.microsoft.com/office/drawing/2014/main" val="3670359056"/>
                        </a:ext>
                      </a:extLst>
                    </a:gridCol>
                    <a:gridCol w="1058147">
                      <a:extLst>
                        <a:ext uri="{9D8B030D-6E8A-4147-A177-3AD203B41FA5}">
                          <a16:colId xmlns:a16="http://schemas.microsoft.com/office/drawing/2014/main" val="1153929834"/>
                        </a:ext>
                      </a:extLst>
                    </a:gridCol>
                    <a:gridCol w="890211">
                      <a:extLst>
                        <a:ext uri="{9D8B030D-6E8A-4147-A177-3AD203B41FA5}">
                          <a16:colId xmlns:a16="http://schemas.microsoft.com/office/drawing/2014/main" val="633114598"/>
                        </a:ext>
                      </a:extLst>
                    </a:gridCol>
                    <a:gridCol w="890211">
                      <a:extLst>
                        <a:ext uri="{9D8B030D-6E8A-4147-A177-3AD203B41FA5}">
                          <a16:colId xmlns:a16="http://schemas.microsoft.com/office/drawing/2014/main" val="2722472531"/>
                        </a:ext>
                      </a:extLst>
                    </a:gridCol>
                    <a:gridCol w="890211">
                      <a:extLst>
                        <a:ext uri="{9D8B030D-6E8A-4147-A177-3AD203B41FA5}">
                          <a16:colId xmlns:a16="http://schemas.microsoft.com/office/drawing/2014/main" val="692910645"/>
                        </a:ext>
                      </a:extLst>
                    </a:gridCol>
                  </a:tblGrid>
                  <a:tr h="283102">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Strata</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2</m:t>
                                    </m:r>
                                  </m:sub>
                                  <m:sup>
                                    <m:r>
                                      <a:rPr lang="en-US" sz="1400" b="0" i="1" dirty="0" smtClean="0">
                                        <a:effectLst/>
                                        <a:latin typeface="Cambria Math" panose="02040503050406030204" pitchFamily="18" charset="0"/>
                                      </a:rPr>
                                      <m:t>𝑓</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2</m:t>
                                    </m:r>
                                  </m:sub>
                                  <m:sup>
                                    <m:r>
                                      <a:rPr lang="en-US" sz="1400" b="0" i="1" dirty="0" smtClean="0">
                                        <a:effectLst/>
                                        <a:latin typeface="Cambria Math" panose="02040503050406030204" pitchFamily="18" charset="0"/>
                                      </a:rPr>
                                      <m:t>𝑡</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bSup>
                                  <m:sSubSupPr>
                                    <m:ctrlPr>
                                      <a:rPr lang="en-US" sz="1400" b="0" i="1" dirty="0" smtClean="0">
                                        <a:effectLst/>
                                        <a:latin typeface="Cambria Math" panose="02040503050406030204" pitchFamily="18" charset="0"/>
                                      </a:rPr>
                                    </m:ctrlPr>
                                  </m:sSubSupPr>
                                  <m:e>
                                    <m:r>
                                      <a:rPr lang="en-US" sz="1400" b="0" i="1" dirty="0" smtClean="0">
                                        <a:effectLst/>
                                        <a:latin typeface="Cambria Math" panose="02040503050406030204" pitchFamily="18" charset="0"/>
                                      </a:rPr>
                                      <m:t>𝑅</m:t>
                                    </m:r>
                                  </m:e>
                                  <m:sub>
                                    <m:r>
                                      <a:rPr lang="en-US" sz="1400" b="0" i="1" dirty="0" smtClean="0">
                                        <a:effectLst/>
                                        <a:latin typeface="Cambria Math" panose="02040503050406030204" pitchFamily="18" charset="0"/>
                                      </a:rPr>
                                      <m:t>2</m:t>
                                    </m:r>
                                  </m:sub>
                                  <m:sup>
                                    <m:r>
                                      <a:rPr lang="en-US" sz="1400" b="0" i="1" dirty="0" smtClean="0">
                                        <a:effectLst/>
                                        <a:latin typeface="Cambria Math" panose="02040503050406030204" pitchFamily="18" charset="0"/>
                                      </a:rPr>
                                      <m:t>𝑤</m:t>
                                    </m:r>
                                  </m:sup>
                                </m:sSubSup>
                              </m:oMath>
                            </m:oMathPara>
                          </a14:m>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W</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T vs. W</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extLst>
                      <a:ext uri="{0D108BD9-81ED-4DB2-BD59-A6C34878D82A}">
                        <a16:rowId xmlns:a16="http://schemas.microsoft.com/office/drawing/2014/main" val="475000245"/>
                      </a:ext>
                    </a:extLst>
                  </a:tr>
                  <a:tr h="233644">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297437280"/>
                      </a:ext>
                    </a:extLst>
                  </a:tr>
                  <a:tr h="233644">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2</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2041798584"/>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3</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0</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3078756224"/>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4</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0</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2969429507"/>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5</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0</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928278614"/>
                      </a:ext>
                    </a:extLst>
                  </a:tr>
                  <a:tr h="233644">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6</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287108892"/>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7</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501029469"/>
                      </a:ext>
                    </a:extLst>
                  </a:tr>
                </a:tbl>
              </a:graphicData>
            </a:graphic>
          </p:graphicFrame>
        </mc:Choice>
        <mc:Fallback xmlns="">
          <p:graphicFrame>
            <p:nvGraphicFramePr>
              <p:cNvPr id="3" name="Table 2"/>
              <p:cNvGraphicFramePr>
                <a:graphicFrameLocks noGrp="1"/>
              </p:cNvGraphicFramePr>
              <p:nvPr>
                <p:extLst>
                  <p:ext uri="{D42A27DB-BD31-4B8C-83A1-F6EECF244321}">
                    <p14:modId xmlns:p14="http://schemas.microsoft.com/office/powerpoint/2010/main" val="1143957161"/>
                  </p:ext>
                </p:extLst>
              </p:nvPr>
            </p:nvGraphicFramePr>
            <p:xfrm>
              <a:off x="833361" y="2248806"/>
              <a:ext cx="6947808" cy="1918610"/>
            </p:xfrm>
            <a:graphic>
              <a:graphicData uri="http://schemas.openxmlformats.org/drawingml/2006/table">
                <a:tbl>
                  <a:tblPr firstRow="1" firstCol="1" bandRow="1">
                    <a:tableStyleId>{9D7B26C5-4107-4FEC-AEDC-1716B250A1EF}</a:tableStyleId>
                  </a:tblPr>
                  <a:tblGrid>
                    <a:gridCol w="1176297">
                      <a:extLst>
                        <a:ext uri="{9D8B030D-6E8A-4147-A177-3AD203B41FA5}">
                          <a16:colId xmlns:a16="http://schemas.microsoft.com/office/drawing/2014/main" val="1904047046"/>
                        </a:ext>
                      </a:extLst>
                    </a:gridCol>
                    <a:gridCol w="1020251">
                      <a:extLst>
                        <a:ext uri="{9D8B030D-6E8A-4147-A177-3AD203B41FA5}">
                          <a16:colId xmlns:a16="http://schemas.microsoft.com/office/drawing/2014/main" val="3949580599"/>
                        </a:ext>
                      </a:extLst>
                    </a:gridCol>
                    <a:gridCol w="1022480">
                      <a:extLst>
                        <a:ext uri="{9D8B030D-6E8A-4147-A177-3AD203B41FA5}">
                          <a16:colId xmlns:a16="http://schemas.microsoft.com/office/drawing/2014/main" val="3670359056"/>
                        </a:ext>
                      </a:extLst>
                    </a:gridCol>
                    <a:gridCol w="1058147">
                      <a:extLst>
                        <a:ext uri="{9D8B030D-6E8A-4147-A177-3AD203B41FA5}">
                          <a16:colId xmlns:a16="http://schemas.microsoft.com/office/drawing/2014/main" val="1153929834"/>
                        </a:ext>
                      </a:extLst>
                    </a:gridCol>
                    <a:gridCol w="890211">
                      <a:extLst>
                        <a:ext uri="{9D8B030D-6E8A-4147-A177-3AD203B41FA5}">
                          <a16:colId xmlns:a16="http://schemas.microsoft.com/office/drawing/2014/main" val="633114598"/>
                        </a:ext>
                      </a:extLst>
                    </a:gridCol>
                    <a:gridCol w="890211">
                      <a:extLst>
                        <a:ext uri="{9D8B030D-6E8A-4147-A177-3AD203B41FA5}">
                          <a16:colId xmlns:a16="http://schemas.microsoft.com/office/drawing/2014/main" val="2722472531"/>
                        </a:ext>
                      </a:extLst>
                    </a:gridCol>
                    <a:gridCol w="890211">
                      <a:extLst>
                        <a:ext uri="{9D8B030D-6E8A-4147-A177-3AD203B41FA5}">
                          <a16:colId xmlns:a16="http://schemas.microsoft.com/office/drawing/2014/main" val="692910645"/>
                        </a:ext>
                      </a:extLst>
                    </a:gridCol>
                  </a:tblGrid>
                  <a:tr h="283102">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Strata</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endParaRPr lang="en-US"/>
                        </a:p>
                      </a:txBody>
                      <a:tcPr marL="68580" marR="68580" marT="0" marB="0">
                        <a:blipFill>
                          <a:blip r:embed="rId4"/>
                          <a:stretch>
                            <a:fillRect l="-116250" t="-22727" r="-470000" b="-622727"/>
                          </a:stretch>
                        </a:blipFill>
                      </a:tcPr>
                    </a:tc>
                    <a:tc>
                      <a:txBody>
                        <a:bodyPr/>
                        <a:lstStyle/>
                        <a:p>
                          <a:endParaRPr lang="en-US"/>
                        </a:p>
                      </a:txBody>
                      <a:tcPr marL="68580" marR="68580" marT="0" marB="0">
                        <a:blipFill>
                          <a:blip r:embed="rId4"/>
                          <a:stretch>
                            <a:fillRect l="-213580" t="-22727" r="-364198" b="-622727"/>
                          </a:stretch>
                        </a:blipFill>
                      </a:tcPr>
                    </a:tc>
                    <a:tc>
                      <a:txBody>
                        <a:bodyPr/>
                        <a:lstStyle/>
                        <a:p>
                          <a:endParaRPr lang="en-US"/>
                        </a:p>
                      </a:txBody>
                      <a:tcPr marL="68580" marR="68580" marT="0" marB="0">
                        <a:blipFill>
                          <a:blip r:embed="rId4"/>
                          <a:stretch>
                            <a:fillRect l="-306024" t="-22727" r="-255422" b="-622727"/>
                          </a:stretch>
                        </a:blip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T</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F vs. W</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T vs. W</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tc>
                    <a:extLst>
                      <a:ext uri="{0D108BD9-81ED-4DB2-BD59-A6C34878D82A}">
                        <a16:rowId xmlns:a16="http://schemas.microsoft.com/office/drawing/2014/main" val="475000245"/>
                      </a:ext>
                    </a:extLst>
                  </a:tr>
                  <a:tr h="233644">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297437280"/>
                      </a:ext>
                    </a:extLst>
                  </a:tr>
                  <a:tr h="233644">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2</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2041798584"/>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3</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0</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3078756224"/>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4</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0</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1</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2969429507"/>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5</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0</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 </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928278614"/>
                      </a:ext>
                    </a:extLst>
                  </a:tr>
                  <a:tr h="233644">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6</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287108892"/>
                      </a:ext>
                    </a:extLst>
                  </a:tr>
                  <a:tr h="233644">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7</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1</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a:effectLst/>
                              <a:latin typeface="Helvetica" panose="020B0604020202020204" pitchFamily="34" charset="0"/>
                              <a:cs typeface="Helvetica" panose="020B0604020202020204" pitchFamily="34" charset="0"/>
                            </a:rPr>
                            <a:t>0</a:t>
                          </a:r>
                          <a:endParaRPr lang="en-US" sz="1400" b="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tc>
                      <a:txBody>
                        <a:bodyPr/>
                        <a:lstStyle/>
                        <a:p>
                          <a:pPr marL="0" marR="0" algn="ctr">
                            <a:lnSpc>
                              <a:spcPct val="107000"/>
                            </a:lnSpc>
                            <a:spcBef>
                              <a:spcPts val="0"/>
                            </a:spcBef>
                            <a:spcAft>
                              <a:spcPts val="0"/>
                            </a:spcAft>
                          </a:pPr>
                          <a:r>
                            <a:rPr lang="en-US" sz="1400" b="0" dirty="0">
                              <a:effectLst/>
                              <a:latin typeface="Helvetica" panose="020B0604020202020204" pitchFamily="34" charset="0"/>
                              <a:cs typeface="Helvetica" panose="020B0604020202020204" pitchFamily="34" charset="0"/>
                            </a:rPr>
                            <a:t> </a:t>
                          </a:r>
                          <a:endParaRPr lang="en-US" sz="1400" b="0" dirty="0">
                            <a:effectLst/>
                            <a:latin typeface="Helvetica" panose="020B0604020202020204" pitchFamily="34" charset="0"/>
                            <a:ea typeface="DengXian"/>
                            <a:cs typeface="Helvetica" panose="020B0604020202020204" pitchFamily="34" charset="0"/>
                          </a:endParaRPr>
                        </a:p>
                      </a:txBody>
                      <a:tcPr marL="68580" marR="68580" marT="0" marB="0" anchor="ctr">
                        <a:noFill/>
                      </a:tcPr>
                    </a:tc>
                    <a:extLst>
                      <a:ext uri="{0D108BD9-81ED-4DB2-BD59-A6C34878D82A}">
                        <a16:rowId xmlns:a16="http://schemas.microsoft.com/office/drawing/2014/main" val="1501029469"/>
                      </a:ext>
                    </a:extLst>
                  </a:tr>
                </a:tbl>
              </a:graphicData>
            </a:graphic>
          </p:graphicFrame>
        </mc:Fallback>
      </mc:AlternateContent>
    </p:spTree>
    <p:extLst>
      <p:ext uri="{BB962C8B-B14F-4D97-AF65-F5344CB8AC3E}">
        <p14:creationId xmlns:p14="http://schemas.microsoft.com/office/powerpoint/2010/main" val="837347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99C7AE-6D98-471E-993F-29FE840C85A6}"/>
</file>

<file path=customXml/itemProps2.xml><?xml version="1.0" encoding="utf-8"?>
<ds:datastoreItem xmlns:ds="http://schemas.openxmlformats.org/officeDocument/2006/customXml" ds:itemID="{F6D40AAE-952A-4290-A746-AA1E702D4030}"/>
</file>

<file path=docProps/app.xml><?xml version="1.0" encoding="utf-8"?>
<Properties xmlns="http://schemas.openxmlformats.org/officeDocument/2006/extended-properties" xmlns:vt="http://schemas.openxmlformats.org/officeDocument/2006/docPropsVTypes">
  <Template/>
  <TotalTime>26510</TotalTime>
  <Words>4184</Words>
  <Application>Microsoft Macintosh PowerPoint</Application>
  <PresentationFormat>On-screen Show (16:9)</PresentationFormat>
  <Paragraphs>892</Paragraphs>
  <Slides>27</Slides>
  <Notes>23</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27</vt:i4>
      </vt:variant>
    </vt:vector>
  </HeadingPairs>
  <TitlesOfParts>
    <vt:vector size="39" baseType="lpstr">
      <vt:lpstr>HelveticaNeue Condensed</vt:lpstr>
      <vt:lpstr>MS PGothic</vt:lpstr>
      <vt:lpstr>Söhne</vt:lpstr>
      <vt:lpstr>Arial</vt:lpstr>
      <vt:lpstr>Calibri</vt:lpstr>
      <vt:lpstr>Calibri Light</vt:lpstr>
      <vt:lpstr>Cambria Math</vt:lpstr>
      <vt:lpstr>Helvetica</vt:lpstr>
      <vt:lpstr>Wingdings</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Michigan Marketing &amp;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Martin Soave</dc:creator>
  <cp:lastModifiedBy>Yu, Wenshan</cp:lastModifiedBy>
  <cp:revision>720</cp:revision>
  <cp:lastPrinted>2024-08-02T20:42:02Z</cp:lastPrinted>
  <dcterms:created xsi:type="dcterms:W3CDTF">2013-04-22T17:25:42Z</dcterms:created>
  <dcterms:modified xsi:type="dcterms:W3CDTF">2024-08-04T20:06:05Z</dcterms:modified>
</cp:coreProperties>
</file>